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12" r:id="rId2"/>
    <p:sldId id="410" r:id="rId3"/>
    <p:sldId id="403" r:id="rId4"/>
    <p:sldId id="411" r:id="rId5"/>
    <p:sldId id="405" r:id="rId6"/>
    <p:sldId id="408" r:id="rId7"/>
    <p:sldId id="406" r:id="rId8"/>
    <p:sldId id="407" r:id="rId9"/>
    <p:sldId id="413" r:id="rId10"/>
    <p:sldId id="414" r:id="rId11"/>
  </p:sldIdLst>
  <p:sldSz cx="12192000" cy="6858000"/>
  <p:notesSz cx="6858000" cy="9144000"/>
  <p:custDataLst>
    <p:tags r:id="rId13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2"/>
    <a:srgbClr val="D6F2E9"/>
    <a:srgbClr val="76D2B6"/>
    <a:srgbClr val="EBF8F4"/>
    <a:srgbClr val="E5B3D0"/>
    <a:srgbClr val="F2D9E7"/>
    <a:srgbClr val="FF79C6"/>
    <a:srgbClr val="A90061"/>
    <a:srgbClr val="FF53B5"/>
    <a:srgbClr val="007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5590" autoAdjust="0"/>
  </p:normalViewPr>
  <p:slideViewPr>
    <p:cSldViewPr snapToGrid="0">
      <p:cViewPr>
        <p:scale>
          <a:sx n="85" d="100"/>
          <a:sy n="85" d="100"/>
        </p:scale>
        <p:origin x="521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03E25-FD27-443F-A3A4-DA433DE34C5E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83A17-699D-4A7B-8786-7FF9530B49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82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lgeme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8918821-97C9-2E35-E6E7-68AA6C78D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30BABF39-6FF5-3E25-8D69-070C813963D7}"/>
              </a:ext>
            </a:extLst>
          </p:cNvPr>
          <p:cNvSpPr/>
          <p:nvPr userDrawn="1"/>
        </p:nvSpPr>
        <p:spPr>
          <a:xfrm>
            <a:off x="-447" y="2580931"/>
            <a:ext cx="6099275" cy="4286201"/>
          </a:xfrm>
          <a:prstGeom prst="rect">
            <a:avLst/>
          </a:prstGeom>
          <a:solidFill>
            <a:schemeClr val="accent1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5D3658EC-6A6A-2B2D-6543-E7822BB2FDB8}"/>
              </a:ext>
            </a:extLst>
          </p:cNvPr>
          <p:cNvSpPr/>
          <p:nvPr userDrawn="1"/>
        </p:nvSpPr>
        <p:spPr>
          <a:xfrm>
            <a:off x="-448" y="6004867"/>
            <a:ext cx="5044887" cy="853133"/>
          </a:xfrm>
          <a:prstGeom prst="rect">
            <a:avLst/>
          </a:prstGeom>
          <a:solidFill>
            <a:schemeClr val="accent2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6436C79D-59CB-79BB-13F2-B7A06C8C2140}"/>
              </a:ext>
            </a:extLst>
          </p:cNvPr>
          <p:cNvSpPr/>
          <p:nvPr userDrawn="1"/>
        </p:nvSpPr>
        <p:spPr>
          <a:xfrm>
            <a:off x="4571553" y="6004867"/>
            <a:ext cx="1535411" cy="853133"/>
          </a:xfrm>
          <a:prstGeom prst="rect">
            <a:avLst/>
          </a:prstGeom>
          <a:solidFill>
            <a:schemeClr val="accent3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18ED05-6FDF-377B-A691-E32C6AA33B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781" y="1870529"/>
            <a:ext cx="2180925" cy="42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284" y="3153069"/>
            <a:ext cx="5040000" cy="553998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267BB6-39E9-6F38-410C-99FD5F034C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200" y="2808892"/>
            <a:ext cx="5040000" cy="246221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FBA9A84B-93C2-CB63-4B2E-CA74F5D6B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200" y="6217553"/>
            <a:ext cx="3960000" cy="228781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DBBDBEEC-6651-AE85-3942-E9D1404845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200" y="6425833"/>
            <a:ext cx="3960000" cy="228781"/>
          </a:xfrm>
        </p:spPr>
        <p:txBody>
          <a:bodyPr>
            <a:spAutoFit/>
          </a:bodyPr>
          <a:lstStyle>
            <a:lvl1pPr>
              <a:defRPr sz="14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B2408FBF-BC66-2CAF-9EF5-F15C9D153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5200" y="6326773"/>
            <a:ext cx="900000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37" name="Tijdelijke aanduiding voor afbeelding 36">
            <a:extLst>
              <a:ext uri="{FF2B5EF4-FFF2-40B4-BE49-F238E27FC236}">
                <a16:creationId xmlns:a16="http://schemas.microsoft.com/office/drawing/2014/main" id="{7A73BEF5-563C-69AA-2A6A-C91E1C7F7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526" y="0"/>
            <a:ext cx="6099474" cy="6858000"/>
          </a:xfrm>
          <a:custGeom>
            <a:avLst/>
            <a:gdLst>
              <a:gd name="connsiteX0" fmla="*/ 282819 w 6099473"/>
              <a:gd name="connsiteY0" fmla="*/ 0 h 6858000"/>
              <a:gd name="connsiteX1" fmla="*/ 6099473 w 6099473"/>
              <a:gd name="connsiteY1" fmla="*/ 0 h 6858000"/>
              <a:gd name="connsiteX2" fmla="*/ 6099473 w 6099473"/>
              <a:gd name="connsiteY2" fmla="*/ 6858000 h 6858000"/>
              <a:gd name="connsiteX3" fmla="*/ 0 w 6099473"/>
              <a:gd name="connsiteY3" fmla="*/ 6858000 h 6858000"/>
              <a:gd name="connsiteX4" fmla="*/ 0 w 6099473"/>
              <a:gd name="connsiteY4" fmla="*/ 857134 h 6858000"/>
              <a:gd name="connsiteX5" fmla="*/ 282819 w 6099473"/>
              <a:gd name="connsiteY5" fmla="*/ 8571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473" h="6858000">
                <a:moveTo>
                  <a:pt x="282819" y="0"/>
                </a:moveTo>
                <a:lnTo>
                  <a:pt x="6099473" y="0"/>
                </a:lnTo>
                <a:lnTo>
                  <a:pt x="6099473" y="6858000"/>
                </a:lnTo>
                <a:lnTo>
                  <a:pt x="0" y="6858000"/>
                </a:lnTo>
                <a:lnTo>
                  <a:pt x="0" y="857134"/>
                </a:lnTo>
                <a:lnTo>
                  <a:pt x="282819" y="8571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6819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 Steden en regio’s">
    <p:bg>
      <p:bgPr>
        <a:solidFill>
          <a:srgbClr val="CFC0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516BAAB4-37BE-8581-82C7-BCA06D83D9D5}"/>
              </a:ext>
            </a:extLst>
          </p:cNvPr>
          <p:cNvSpPr/>
          <p:nvPr userDrawn="1"/>
        </p:nvSpPr>
        <p:spPr>
          <a:xfrm>
            <a:off x="10675540" y="-2782"/>
            <a:ext cx="1521719" cy="3434730"/>
          </a:xfrm>
          <a:prstGeom prst="rect">
            <a:avLst/>
          </a:prstGeom>
          <a:solidFill>
            <a:srgbClr val="777B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C32F047C-A118-0F0B-2949-24745FB4D651}"/>
              </a:ext>
            </a:extLst>
          </p:cNvPr>
          <p:cNvSpPr/>
          <p:nvPr userDrawn="1"/>
        </p:nvSpPr>
        <p:spPr>
          <a:xfrm>
            <a:off x="10675540" y="3426631"/>
            <a:ext cx="1521719" cy="3434730"/>
          </a:xfrm>
          <a:prstGeom prst="rect">
            <a:avLst/>
          </a:prstGeom>
          <a:solidFill>
            <a:srgbClr val="D32B1E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693064-A7DA-094D-DC6D-586F90562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700" y="4174261"/>
            <a:ext cx="6480000" cy="1010341"/>
          </a:xfrm>
        </p:spPr>
        <p:txBody>
          <a:bodyPr anchor="t" anchorCtr="0">
            <a:sp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47FB6E-44A1-D109-D6D5-AEA33EF94F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0700" y="3901461"/>
            <a:ext cx="6480000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Sectie</a:t>
            </a:r>
          </a:p>
        </p:txBody>
      </p:sp>
    </p:spTree>
    <p:extLst>
      <p:ext uri="{BB962C8B-B14F-4D97-AF65-F5344CB8AC3E}">
        <p14:creationId xmlns:p14="http://schemas.microsoft.com/office/powerpoint/2010/main" val="118788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 Landbouw en natuur">
    <p:bg>
      <p:bgPr>
        <a:solidFill>
          <a:srgbClr val="275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516BAAB4-37BE-8581-82C7-BCA06D83D9D5}"/>
              </a:ext>
            </a:extLst>
          </p:cNvPr>
          <p:cNvSpPr/>
          <p:nvPr userDrawn="1"/>
        </p:nvSpPr>
        <p:spPr>
          <a:xfrm>
            <a:off x="10670281" y="-2782"/>
            <a:ext cx="1521719" cy="6860782"/>
          </a:xfrm>
          <a:prstGeom prst="rect">
            <a:avLst/>
          </a:prstGeom>
          <a:solidFill>
            <a:srgbClr val="F9E11E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693064-A7DA-094D-DC6D-586F90562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700" y="4174261"/>
            <a:ext cx="6480000" cy="1010341"/>
          </a:xfrm>
        </p:spPr>
        <p:txBody>
          <a:bodyPr anchor="t" anchorCtr="0">
            <a:sp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47FB6E-44A1-D109-D6D5-AEA33EF94F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0700" y="3901461"/>
            <a:ext cx="6480000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Sectie</a:t>
            </a:r>
          </a:p>
        </p:txBody>
      </p:sp>
    </p:spTree>
    <p:extLst>
      <p:ext uri="{BB962C8B-B14F-4D97-AF65-F5344CB8AC3E}">
        <p14:creationId xmlns:p14="http://schemas.microsoft.com/office/powerpoint/2010/main" val="234941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 Energie en economie">
    <p:bg>
      <p:bgPr>
        <a:solidFill>
          <a:srgbClr val="4214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516BAAB4-37BE-8581-82C7-BCA06D83D9D5}"/>
              </a:ext>
            </a:extLst>
          </p:cNvPr>
          <p:cNvSpPr/>
          <p:nvPr userDrawn="1"/>
        </p:nvSpPr>
        <p:spPr>
          <a:xfrm>
            <a:off x="10670281" y="-2782"/>
            <a:ext cx="1521719" cy="6860782"/>
          </a:xfrm>
          <a:prstGeom prst="rect">
            <a:avLst/>
          </a:prstGeom>
          <a:solidFill>
            <a:srgbClr val="76D2B6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693064-A7DA-094D-DC6D-586F90562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700" y="4174261"/>
            <a:ext cx="6480000" cy="1010341"/>
          </a:xfrm>
        </p:spPr>
        <p:txBody>
          <a:bodyPr anchor="t" anchorCtr="0">
            <a:spAutoFit/>
          </a:bodyPr>
          <a:lstStyle>
            <a:lvl1pPr>
              <a:defRPr sz="7200">
                <a:solidFill>
                  <a:srgbClr val="76D2B6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47FB6E-44A1-D109-D6D5-AEA33EF94F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0700" y="3901461"/>
            <a:ext cx="6480000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 b="1" cap="all" baseline="0">
                <a:solidFill>
                  <a:srgbClr val="76D2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Sectie</a:t>
            </a:r>
          </a:p>
        </p:txBody>
      </p:sp>
    </p:spTree>
    <p:extLst>
      <p:ext uri="{BB962C8B-B14F-4D97-AF65-F5344CB8AC3E}">
        <p14:creationId xmlns:p14="http://schemas.microsoft.com/office/powerpoint/2010/main" val="2475935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lgem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176CA1BA-DAC6-043D-C171-5719B3FF06C3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693064-A7DA-094D-DC6D-586F90562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899" y="3096618"/>
            <a:ext cx="9000000" cy="673518"/>
          </a:xfrm>
        </p:spPr>
        <p:txBody>
          <a:bodyPr wrap="square" anchor="ctr" anchorCtr="0">
            <a:sp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Quote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C7AED4-10A7-866B-A634-8AB9EE7FE7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558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eden en regio’s">
    <p:bg>
      <p:bgPr>
        <a:solidFill>
          <a:srgbClr val="CFC0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4617DC58-748E-A092-F503-AC086BA83073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rgbClr val="777B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0C6AD32-9CF5-15BC-6EC0-E4541CA29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899" y="3096618"/>
            <a:ext cx="9000000" cy="673518"/>
          </a:xfrm>
        </p:spPr>
        <p:txBody>
          <a:bodyPr wrap="square" anchor="ctr" anchorCtr="0">
            <a:sp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Quote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D3FF06-7FF0-E673-EEF0-B23B1ED4A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006011-8F25-499F-BD5A-3D3F2E3D397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415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ndbouw en natuur">
    <p:bg>
      <p:bgPr>
        <a:solidFill>
          <a:srgbClr val="275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709D54C6-0E91-70A0-E2A9-59D4467E357F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rgbClr val="8FCAE7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B2E79FC-6AEE-0770-6454-5ACB81EE9F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899" y="3096618"/>
            <a:ext cx="9000000" cy="673518"/>
          </a:xfrm>
        </p:spPr>
        <p:txBody>
          <a:bodyPr wrap="square" anchor="ctr" anchorCtr="0">
            <a:spAutoFit/>
          </a:bodyPr>
          <a:lstStyle>
            <a:lvl1pPr>
              <a:defRPr sz="4800">
                <a:solidFill>
                  <a:srgbClr val="8FCAE7"/>
                </a:solidFill>
              </a:defRPr>
            </a:lvl1pPr>
          </a:lstStyle>
          <a:p>
            <a:r>
              <a:rPr lang="nl-NL"/>
              <a:t>Quote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B831DB-A363-20AF-B28B-C5EFD6070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75937"/>
                </a:solidFill>
              </a:defRPr>
            </a:lvl1pPr>
          </a:lstStyle>
          <a:p>
            <a:fld id="{BD006011-8F25-499F-BD5A-3D3F2E3D397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039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ergie en economie">
    <p:bg>
      <p:bgPr>
        <a:solidFill>
          <a:srgbClr val="4214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AC9B8B2-0127-EB3B-9A23-488DDF1EB7E8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rgbClr val="76D2B6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BBF1E39-B048-B0FA-BC72-5DF8C228F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899" y="3096618"/>
            <a:ext cx="9000000" cy="673518"/>
          </a:xfrm>
        </p:spPr>
        <p:txBody>
          <a:bodyPr wrap="square" anchor="ctr" anchorCtr="0">
            <a:spAutoFit/>
          </a:bodyPr>
          <a:lstStyle>
            <a:lvl1pPr>
              <a:defRPr sz="4800">
                <a:solidFill>
                  <a:srgbClr val="76D2B6"/>
                </a:solidFill>
              </a:defRPr>
            </a:lvl1pPr>
          </a:lstStyle>
          <a:p>
            <a:r>
              <a:rPr lang="nl-NL"/>
              <a:t>Quote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A8FD54E-B5DB-A987-0B5C-30A725E91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006011-8F25-499F-BD5A-3D3F2E3D397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828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BB3BF38-02A2-5894-2016-5A072C6C84C0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08FA74-DDE4-6E4D-C246-88060A9C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84" y="3176431"/>
            <a:ext cx="7200000" cy="505138"/>
          </a:xfrm>
        </p:spPr>
        <p:txBody>
          <a:bodyPr anchor="ctr" anchorCtr="0"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399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di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BB3BF38-02A2-5894-2016-5A072C6C84C0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08FA74-DDE4-6E4D-C246-88060A9C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84" y="3176431"/>
            <a:ext cx="7200000" cy="505138"/>
          </a:xfrm>
        </p:spPr>
        <p:txBody>
          <a:bodyPr anchor="ctr" anchorCtr="0"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025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BB3BF38-02A2-5894-2016-5A072C6C84C0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FAA08E9-6F98-5B9C-FCB9-EA6F2903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84" y="3204483"/>
            <a:ext cx="5760000" cy="449034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BE0F41D1-21A2-0EAA-CC15-FA76434B9C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23383" y="819000"/>
            <a:ext cx="5220000" cy="5220000"/>
          </a:xfr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één van de soorten inhoud in, zoals een grafiek of tabel, door op het corresponderende pictogram te klikken, of typ je tekst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6899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eden en regio’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30BABF39-6FF5-3E25-8D69-070C813963D7}"/>
              </a:ext>
            </a:extLst>
          </p:cNvPr>
          <p:cNvSpPr/>
          <p:nvPr userDrawn="1"/>
        </p:nvSpPr>
        <p:spPr>
          <a:xfrm>
            <a:off x="-447" y="2580931"/>
            <a:ext cx="6099275" cy="4286201"/>
          </a:xfrm>
          <a:prstGeom prst="rect">
            <a:avLst/>
          </a:prstGeom>
          <a:solidFill>
            <a:srgbClr val="CFC0BC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5D3658EC-6A6A-2B2D-6543-E7822BB2FDB8}"/>
              </a:ext>
            </a:extLst>
          </p:cNvPr>
          <p:cNvSpPr/>
          <p:nvPr userDrawn="1"/>
        </p:nvSpPr>
        <p:spPr>
          <a:xfrm>
            <a:off x="-448" y="6004867"/>
            <a:ext cx="5044887" cy="853133"/>
          </a:xfrm>
          <a:prstGeom prst="rect">
            <a:avLst/>
          </a:prstGeom>
          <a:solidFill>
            <a:srgbClr val="777B00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6436C79D-59CB-79BB-13F2-B7A06C8C2140}"/>
              </a:ext>
            </a:extLst>
          </p:cNvPr>
          <p:cNvSpPr/>
          <p:nvPr userDrawn="1"/>
        </p:nvSpPr>
        <p:spPr>
          <a:xfrm>
            <a:off x="4571553" y="6004867"/>
            <a:ext cx="1535411" cy="853133"/>
          </a:xfrm>
          <a:prstGeom prst="rect">
            <a:avLst/>
          </a:prstGeom>
          <a:solidFill>
            <a:srgbClr val="D32B1E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18ED05-6FDF-377B-A691-E32C6AA33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81" y="1870529"/>
            <a:ext cx="2180925" cy="42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284" y="3153069"/>
            <a:ext cx="5040000" cy="553998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267BB6-39E9-6F38-410C-99FD5F034C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200" y="2808892"/>
            <a:ext cx="5040000" cy="246221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FBA9A84B-93C2-CB63-4B2E-CA74F5D6B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200" y="6217553"/>
            <a:ext cx="3960000" cy="228781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CFC0BC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DBBDBEEC-6651-AE85-3942-E9D1404845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200" y="6425833"/>
            <a:ext cx="3960000" cy="228781"/>
          </a:xfrm>
        </p:spPr>
        <p:txBody>
          <a:bodyPr>
            <a:spAutoFit/>
          </a:bodyPr>
          <a:lstStyle>
            <a:lvl1pPr>
              <a:defRPr sz="1400" b="0">
                <a:solidFill>
                  <a:srgbClr val="CFC0BC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B2408FBF-BC66-2CAF-9EF5-F15C9D153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5200" y="6326773"/>
            <a:ext cx="900000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37" name="Tijdelijke aanduiding voor afbeelding 36">
            <a:extLst>
              <a:ext uri="{FF2B5EF4-FFF2-40B4-BE49-F238E27FC236}">
                <a16:creationId xmlns:a16="http://schemas.microsoft.com/office/drawing/2014/main" id="{7A73BEF5-563C-69AA-2A6A-C91E1C7F7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526" y="0"/>
            <a:ext cx="6099474" cy="6858000"/>
          </a:xfrm>
          <a:custGeom>
            <a:avLst/>
            <a:gdLst>
              <a:gd name="connsiteX0" fmla="*/ 282819 w 6099473"/>
              <a:gd name="connsiteY0" fmla="*/ 0 h 6858000"/>
              <a:gd name="connsiteX1" fmla="*/ 6099473 w 6099473"/>
              <a:gd name="connsiteY1" fmla="*/ 0 h 6858000"/>
              <a:gd name="connsiteX2" fmla="*/ 6099473 w 6099473"/>
              <a:gd name="connsiteY2" fmla="*/ 6858000 h 6858000"/>
              <a:gd name="connsiteX3" fmla="*/ 0 w 6099473"/>
              <a:gd name="connsiteY3" fmla="*/ 6858000 h 6858000"/>
              <a:gd name="connsiteX4" fmla="*/ 0 w 6099473"/>
              <a:gd name="connsiteY4" fmla="*/ 857134 h 6858000"/>
              <a:gd name="connsiteX5" fmla="*/ 282819 w 6099473"/>
              <a:gd name="connsiteY5" fmla="*/ 8571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473" h="6858000">
                <a:moveTo>
                  <a:pt x="282819" y="0"/>
                </a:moveTo>
                <a:lnTo>
                  <a:pt x="6099473" y="0"/>
                </a:lnTo>
                <a:lnTo>
                  <a:pt x="6099473" y="6858000"/>
                </a:lnTo>
                <a:lnTo>
                  <a:pt x="0" y="6858000"/>
                </a:lnTo>
                <a:lnTo>
                  <a:pt x="0" y="857134"/>
                </a:lnTo>
                <a:lnTo>
                  <a:pt x="282819" y="8571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5F569001-9FC7-7A46-B16B-AE078D1AB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88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Object - di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BB3BF38-02A2-5894-2016-5A072C6C84C0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08FA74-DDE4-6E4D-C246-88060A9C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84" y="3204483"/>
            <a:ext cx="5760000" cy="449034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08BD8E7E-1A47-81C3-0EFB-8E4EF134542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23383" y="819000"/>
            <a:ext cx="5220000" cy="5220000"/>
          </a:xfr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één van de soorten inhoud in, zoals een grafiek of tabel, door op het corresponderende pictogram te klikken, of typ je tekst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96946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BB3BF38-02A2-5894-2016-5A072C6C84C0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08FA74-DDE4-6E4D-C246-88060A9C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684" y="3092241"/>
            <a:ext cx="4140000" cy="673518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nl-NL"/>
              <a:t>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01A64DB-75C3-31D6-3426-7196AADF5D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2597" y="2217258"/>
            <a:ext cx="5580000" cy="2423484"/>
          </a:xfrm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541338" indent="-266700">
              <a:defRPr/>
            </a:lvl2pPr>
            <a:lvl3pPr marL="808038" indent="-274638">
              <a:defRPr/>
            </a:lvl3pPr>
            <a:lvl4pPr marL="1074738" indent="-266700">
              <a:defRPr/>
            </a:lvl4pPr>
            <a:lvl5pPr marL="1341438" indent="-266700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33610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di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BB3BF38-02A2-5894-2016-5A072C6C84C0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345FDBB-5684-318B-7171-BD6DDB72F6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684" y="3092241"/>
            <a:ext cx="4140000" cy="673518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nl-NL"/>
              <a:t>Titel</a:t>
            </a:r>
          </a:p>
        </p:txBody>
      </p:sp>
      <p:sp>
        <p:nvSpPr>
          <p:cNvPr id="4" name="Tijdelijke aanduiding voor tekst 7">
            <a:extLst>
              <a:ext uri="{FF2B5EF4-FFF2-40B4-BE49-F238E27FC236}">
                <a16:creationId xmlns:a16="http://schemas.microsoft.com/office/drawing/2014/main" id="{AC73588C-5106-C9EC-ACCF-A130D2292A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2597" y="2217258"/>
            <a:ext cx="5580000" cy="2423484"/>
          </a:xfrm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541338" indent="-266700">
              <a:defRPr/>
            </a:lvl2pPr>
            <a:lvl3pPr marL="808038" indent="-274638">
              <a:defRPr/>
            </a:lvl3pPr>
            <a:lvl4pPr marL="1074738" indent="-266700">
              <a:defRPr/>
            </a:lvl4pPr>
            <a:lvl5pPr marL="1341438" indent="-266700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88237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3/4 afbeelding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47F3BC83-AF72-D9CC-30AF-50FD4B550CEE}"/>
              </a:ext>
            </a:extLst>
          </p:cNvPr>
          <p:cNvSpPr/>
          <p:nvPr userDrawn="1"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E3D4A-8678-183F-56EC-B6BED0504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684" y="1719000"/>
            <a:ext cx="2268000" cy="3420000"/>
          </a:xfrm>
        </p:spPr>
        <p:txBody>
          <a:bodyPr anchor="ctr" anchorCtr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B1B5131-7D2F-E925-55EB-F8F34BAC75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0" y="0"/>
            <a:ext cx="9144000" cy="6858000"/>
          </a:xfrm>
          <a:custGeom>
            <a:avLst/>
            <a:gdLst>
              <a:gd name="connsiteX0" fmla="*/ 0 w 6099474"/>
              <a:gd name="connsiteY0" fmla="*/ 0 h 4529636"/>
              <a:gd name="connsiteX1" fmla="*/ 6099474 w 6099474"/>
              <a:gd name="connsiteY1" fmla="*/ 0 h 4529636"/>
              <a:gd name="connsiteX2" fmla="*/ 6099474 w 6099474"/>
              <a:gd name="connsiteY2" fmla="*/ 4529636 h 4529636"/>
              <a:gd name="connsiteX3" fmla="*/ 0 w 6099474"/>
              <a:gd name="connsiteY3" fmla="*/ 4529636 h 45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474" h="4529636">
                <a:moveTo>
                  <a:pt x="0" y="0"/>
                </a:moveTo>
                <a:lnTo>
                  <a:pt x="6099474" y="0"/>
                </a:lnTo>
                <a:lnTo>
                  <a:pt x="6099474" y="4529636"/>
                </a:lnTo>
                <a:lnTo>
                  <a:pt x="0" y="45296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231808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3/4 afbeelding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47F3BC83-AF72-D9CC-30AF-50FD4B550CEE}"/>
              </a:ext>
            </a:extLst>
          </p:cNvPr>
          <p:cNvSpPr/>
          <p:nvPr userDrawn="1"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006011-8F25-499F-BD5A-3D3F2E3D397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E3D4A-8678-183F-56EC-B6BED0504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684" y="1719000"/>
            <a:ext cx="2268000" cy="3420000"/>
          </a:xfrm>
        </p:spPr>
        <p:txBody>
          <a:bodyPr anchor="ctr" anchorCtr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B1B5131-7D2F-E925-55EB-F8F34BAC75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0" y="0"/>
            <a:ext cx="9144000" cy="6858000"/>
          </a:xfrm>
          <a:custGeom>
            <a:avLst/>
            <a:gdLst>
              <a:gd name="connsiteX0" fmla="*/ 0 w 6099474"/>
              <a:gd name="connsiteY0" fmla="*/ 0 h 4529636"/>
              <a:gd name="connsiteX1" fmla="*/ 6099474 w 6099474"/>
              <a:gd name="connsiteY1" fmla="*/ 0 h 4529636"/>
              <a:gd name="connsiteX2" fmla="*/ 6099474 w 6099474"/>
              <a:gd name="connsiteY2" fmla="*/ 4529636 h 4529636"/>
              <a:gd name="connsiteX3" fmla="*/ 0 w 6099474"/>
              <a:gd name="connsiteY3" fmla="*/ 4529636 h 45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474" h="4529636">
                <a:moveTo>
                  <a:pt x="0" y="0"/>
                </a:moveTo>
                <a:lnTo>
                  <a:pt x="6099474" y="0"/>
                </a:lnTo>
                <a:lnTo>
                  <a:pt x="6099474" y="4529636"/>
                </a:lnTo>
                <a:lnTo>
                  <a:pt x="0" y="45296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65335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3/4 afbeelding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B1B5131-7D2F-E925-55EB-F8F34BAC75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0" y="0"/>
            <a:ext cx="9144000" cy="6858000"/>
          </a:xfrm>
          <a:custGeom>
            <a:avLst/>
            <a:gdLst>
              <a:gd name="connsiteX0" fmla="*/ 0 w 6099474"/>
              <a:gd name="connsiteY0" fmla="*/ 0 h 4529636"/>
              <a:gd name="connsiteX1" fmla="*/ 6099474 w 6099474"/>
              <a:gd name="connsiteY1" fmla="*/ 0 h 4529636"/>
              <a:gd name="connsiteX2" fmla="*/ 6099474 w 6099474"/>
              <a:gd name="connsiteY2" fmla="*/ 4529636 h 4529636"/>
              <a:gd name="connsiteX3" fmla="*/ 0 w 6099474"/>
              <a:gd name="connsiteY3" fmla="*/ 4529636 h 45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474" h="4529636">
                <a:moveTo>
                  <a:pt x="0" y="0"/>
                </a:moveTo>
                <a:lnTo>
                  <a:pt x="6099474" y="0"/>
                </a:lnTo>
                <a:lnTo>
                  <a:pt x="6099474" y="4529636"/>
                </a:lnTo>
                <a:lnTo>
                  <a:pt x="0" y="45296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006011-8F25-499F-BD5A-3D3F2E3D397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E3D4A-8678-183F-56EC-B6BED0504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684" y="1719000"/>
            <a:ext cx="2268000" cy="3420000"/>
          </a:xfrm>
        </p:spPr>
        <p:txBody>
          <a:bodyPr anchor="ctr" anchorCtr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45751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/3 afbeelding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47F3BC83-AF72-D9CC-30AF-50FD4B550CEE}"/>
              </a:ext>
            </a:extLst>
          </p:cNvPr>
          <p:cNvSpPr/>
          <p:nvPr userDrawn="1"/>
        </p:nvSpPr>
        <p:spPr>
          <a:xfrm>
            <a:off x="4560000" y="0"/>
            <a:ext cx="763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E3D4A-8678-183F-56EC-B6BED0504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684" y="1719000"/>
            <a:ext cx="3672000" cy="3420000"/>
          </a:xfrm>
        </p:spPr>
        <p:txBody>
          <a:bodyPr anchor="ctr" anchorCtr="0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B1B5131-7D2F-E925-55EB-F8F34BAC75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60000" y="0"/>
            <a:ext cx="7632000" cy="6858000"/>
          </a:xfrm>
          <a:custGeom>
            <a:avLst/>
            <a:gdLst>
              <a:gd name="connsiteX0" fmla="*/ 0 w 6099474"/>
              <a:gd name="connsiteY0" fmla="*/ 0 h 4529636"/>
              <a:gd name="connsiteX1" fmla="*/ 6099474 w 6099474"/>
              <a:gd name="connsiteY1" fmla="*/ 0 h 4529636"/>
              <a:gd name="connsiteX2" fmla="*/ 6099474 w 6099474"/>
              <a:gd name="connsiteY2" fmla="*/ 4529636 h 4529636"/>
              <a:gd name="connsiteX3" fmla="*/ 0 w 6099474"/>
              <a:gd name="connsiteY3" fmla="*/ 4529636 h 45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474" h="4529636">
                <a:moveTo>
                  <a:pt x="0" y="0"/>
                </a:moveTo>
                <a:lnTo>
                  <a:pt x="6099474" y="0"/>
                </a:lnTo>
                <a:lnTo>
                  <a:pt x="6099474" y="4529636"/>
                </a:lnTo>
                <a:lnTo>
                  <a:pt x="0" y="45296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33109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/3 afbeelding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006011-8F25-499F-BD5A-3D3F2E3D397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A860C32-6247-0798-97FE-BA63C17536E6}"/>
              </a:ext>
            </a:extLst>
          </p:cNvPr>
          <p:cNvSpPr/>
          <p:nvPr userDrawn="1"/>
        </p:nvSpPr>
        <p:spPr>
          <a:xfrm>
            <a:off x="4560000" y="0"/>
            <a:ext cx="763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F8AD53D9-39A1-66E1-2470-C20CCAF169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684" y="1719000"/>
            <a:ext cx="3672000" cy="3420000"/>
          </a:xfrm>
        </p:spPr>
        <p:txBody>
          <a:bodyPr anchor="ctr" anchorCtr="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36ACA02-C7C2-4568-3DAD-E5C5A27F80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60000" y="0"/>
            <a:ext cx="7632000" cy="6858000"/>
          </a:xfrm>
          <a:custGeom>
            <a:avLst/>
            <a:gdLst>
              <a:gd name="connsiteX0" fmla="*/ 0 w 6099474"/>
              <a:gd name="connsiteY0" fmla="*/ 0 h 4529636"/>
              <a:gd name="connsiteX1" fmla="*/ 6099474 w 6099474"/>
              <a:gd name="connsiteY1" fmla="*/ 0 h 4529636"/>
              <a:gd name="connsiteX2" fmla="*/ 6099474 w 6099474"/>
              <a:gd name="connsiteY2" fmla="*/ 4529636 h 4529636"/>
              <a:gd name="connsiteX3" fmla="*/ 0 w 6099474"/>
              <a:gd name="connsiteY3" fmla="*/ 4529636 h 45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474" h="4529636">
                <a:moveTo>
                  <a:pt x="0" y="0"/>
                </a:moveTo>
                <a:lnTo>
                  <a:pt x="6099474" y="0"/>
                </a:lnTo>
                <a:lnTo>
                  <a:pt x="6099474" y="4529636"/>
                </a:lnTo>
                <a:lnTo>
                  <a:pt x="0" y="45296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5432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/3 afbeelding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006011-8F25-499F-BD5A-3D3F2E3D397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B48BD593-E98D-C96D-F53C-E442064F1F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684" y="1719000"/>
            <a:ext cx="3672000" cy="3420000"/>
          </a:xfrm>
        </p:spPr>
        <p:txBody>
          <a:bodyPr anchor="ctr" anchorCtr="0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94556FA5-8574-ACF0-281B-A6CC2477CB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60000" y="0"/>
            <a:ext cx="7632000" cy="6858000"/>
          </a:xfrm>
          <a:custGeom>
            <a:avLst/>
            <a:gdLst>
              <a:gd name="connsiteX0" fmla="*/ 0 w 6099474"/>
              <a:gd name="connsiteY0" fmla="*/ 0 h 4529636"/>
              <a:gd name="connsiteX1" fmla="*/ 6099474 w 6099474"/>
              <a:gd name="connsiteY1" fmla="*/ 0 h 4529636"/>
              <a:gd name="connsiteX2" fmla="*/ 6099474 w 6099474"/>
              <a:gd name="connsiteY2" fmla="*/ 4529636 h 4529636"/>
              <a:gd name="connsiteX3" fmla="*/ 0 w 6099474"/>
              <a:gd name="connsiteY3" fmla="*/ 4529636 h 45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474" h="4529636">
                <a:moveTo>
                  <a:pt x="0" y="0"/>
                </a:moveTo>
                <a:lnTo>
                  <a:pt x="6099474" y="0"/>
                </a:lnTo>
                <a:lnTo>
                  <a:pt x="6099474" y="4529636"/>
                </a:lnTo>
                <a:lnTo>
                  <a:pt x="0" y="45296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841493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aflop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AC29CA8A-9013-B00D-DD5E-496A42F95E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558000"/>
              <a:gd name="connsiteY0" fmla="*/ 0 h 1116011"/>
              <a:gd name="connsiteX1" fmla="*/ 558000 w 558000"/>
              <a:gd name="connsiteY1" fmla="*/ 0 h 1116011"/>
              <a:gd name="connsiteX2" fmla="*/ 558000 w 558000"/>
              <a:gd name="connsiteY2" fmla="*/ 1116012 h 1116011"/>
              <a:gd name="connsiteX3" fmla="*/ 0 w 558000"/>
              <a:gd name="connsiteY3" fmla="*/ 1116012 h 111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000" h="1116011">
                <a:moveTo>
                  <a:pt x="0" y="0"/>
                </a:moveTo>
                <a:lnTo>
                  <a:pt x="558000" y="0"/>
                </a:lnTo>
                <a:lnTo>
                  <a:pt x="558000" y="1116012"/>
                </a:lnTo>
                <a:lnTo>
                  <a:pt x="0" y="1116012"/>
                </a:lnTo>
                <a:close/>
              </a:path>
            </a:pathLst>
          </a:custGeom>
          <a:solidFill>
            <a:srgbClr val="154273"/>
          </a:solidFill>
          <a:ln w="11049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006011-8F25-499F-BD5A-3D3F2E3D3976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DCCF6E2-6297-3849-7DEC-6F9D07A38A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550" b="18770"/>
          <a:stretch/>
        </p:blipFill>
        <p:spPr>
          <a:xfrm>
            <a:off x="547742" y="0"/>
            <a:ext cx="558000" cy="874395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40EE3EB2-53B4-4858-F91A-A081722D6D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47742 w 12192000"/>
              <a:gd name="connsiteY0" fmla="*/ 1 h 6858000"/>
              <a:gd name="connsiteX1" fmla="*/ 547742 w 12192000"/>
              <a:gd name="connsiteY1" fmla="*/ 853441 h 6858000"/>
              <a:gd name="connsiteX2" fmla="*/ 1105742 w 12192000"/>
              <a:gd name="connsiteY2" fmla="*/ 853441 h 6858000"/>
              <a:gd name="connsiteX3" fmla="*/ 1105742 w 12192000"/>
              <a:gd name="connsiteY3" fmla="*/ 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547742" y="1"/>
                </a:moveTo>
                <a:lnTo>
                  <a:pt x="547742" y="853441"/>
                </a:lnTo>
                <a:lnTo>
                  <a:pt x="1105742" y="853441"/>
                </a:lnTo>
                <a:lnTo>
                  <a:pt x="1105742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6577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andbouw en natuu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30BABF39-6FF5-3E25-8D69-070C813963D7}"/>
              </a:ext>
            </a:extLst>
          </p:cNvPr>
          <p:cNvSpPr/>
          <p:nvPr userDrawn="1"/>
        </p:nvSpPr>
        <p:spPr>
          <a:xfrm>
            <a:off x="-447" y="2580931"/>
            <a:ext cx="6099275" cy="4286201"/>
          </a:xfrm>
          <a:prstGeom prst="rect">
            <a:avLst/>
          </a:prstGeom>
          <a:solidFill>
            <a:srgbClr val="E8F6F2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5D3658EC-6A6A-2B2D-6543-E7822BB2FDB8}"/>
              </a:ext>
            </a:extLst>
          </p:cNvPr>
          <p:cNvSpPr/>
          <p:nvPr userDrawn="1"/>
        </p:nvSpPr>
        <p:spPr>
          <a:xfrm>
            <a:off x="-448" y="6004867"/>
            <a:ext cx="5044887" cy="853133"/>
          </a:xfrm>
          <a:prstGeom prst="rect">
            <a:avLst/>
          </a:prstGeom>
          <a:solidFill>
            <a:srgbClr val="F9E11E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6436C79D-59CB-79BB-13F2-B7A06C8C2140}"/>
              </a:ext>
            </a:extLst>
          </p:cNvPr>
          <p:cNvSpPr/>
          <p:nvPr userDrawn="1"/>
        </p:nvSpPr>
        <p:spPr>
          <a:xfrm>
            <a:off x="4571553" y="6004867"/>
            <a:ext cx="1535411" cy="853133"/>
          </a:xfrm>
          <a:prstGeom prst="rect">
            <a:avLst/>
          </a:prstGeom>
          <a:solidFill>
            <a:srgbClr val="275937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18ED05-6FDF-377B-A691-E32C6AA33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81" y="1870529"/>
            <a:ext cx="2180925" cy="42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284" y="3153069"/>
            <a:ext cx="5040000" cy="553998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3600">
                <a:solidFill>
                  <a:srgbClr val="275937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267BB6-39E9-6F38-410C-99FD5F034C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200" y="2808892"/>
            <a:ext cx="5040000" cy="246221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1" cap="all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FBA9A84B-93C2-CB63-4B2E-CA74F5D6B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200" y="6217553"/>
            <a:ext cx="3960000" cy="228781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275937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DBBDBEEC-6651-AE85-3942-E9D1404845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200" y="6425833"/>
            <a:ext cx="3960000" cy="228781"/>
          </a:xfrm>
        </p:spPr>
        <p:txBody>
          <a:bodyPr>
            <a:spAutoFit/>
          </a:bodyPr>
          <a:lstStyle>
            <a:lvl1pPr>
              <a:defRPr sz="1400" b="0">
                <a:solidFill>
                  <a:srgbClr val="275937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B2408FBF-BC66-2CAF-9EF5-F15C9D153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5200" y="6326773"/>
            <a:ext cx="900000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37" name="Tijdelijke aanduiding voor afbeelding 36">
            <a:extLst>
              <a:ext uri="{FF2B5EF4-FFF2-40B4-BE49-F238E27FC236}">
                <a16:creationId xmlns:a16="http://schemas.microsoft.com/office/drawing/2014/main" id="{7A73BEF5-563C-69AA-2A6A-C91E1C7F7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526" y="0"/>
            <a:ext cx="6099474" cy="6858000"/>
          </a:xfrm>
          <a:custGeom>
            <a:avLst/>
            <a:gdLst>
              <a:gd name="connsiteX0" fmla="*/ 282819 w 6099473"/>
              <a:gd name="connsiteY0" fmla="*/ 0 h 6858000"/>
              <a:gd name="connsiteX1" fmla="*/ 6099473 w 6099473"/>
              <a:gd name="connsiteY1" fmla="*/ 0 h 6858000"/>
              <a:gd name="connsiteX2" fmla="*/ 6099473 w 6099473"/>
              <a:gd name="connsiteY2" fmla="*/ 6858000 h 6858000"/>
              <a:gd name="connsiteX3" fmla="*/ 0 w 6099473"/>
              <a:gd name="connsiteY3" fmla="*/ 6858000 h 6858000"/>
              <a:gd name="connsiteX4" fmla="*/ 0 w 6099473"/>
              <a:gd name="connsiteY4" fmla="*/ 857134 h 6858000"/>
              <a:gd name="connsiteX5" fmla="*/ 282819 w 6099473"/>
              <a:gd name="connsiteY5" fmla="*/ 8571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473" h="6858000">
                <a:moveTo>
                  <a:pt x="282819" y="0"/>
                </a:moveTo>
                <a:lnTo>
                  <a:pt x="6099473" y="0"/>
                </a:lnTo>
                <a:lnTo>
                  <a:pt x="6099473" y="6858000"/>
                </a:lnTo>
                <a:lnTo>
                  <a:pt x="0" y="6858000"/>
                </a:lnTo>
                <a:lnTo>
                  <a:pt x="0" y="857134"/>
                </a:lnTo>
                <a:lnTo>
                  <a:pt x="282819" y="8571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50B723E-DA9A-380B-33A8-DDD54C75E9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24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853BC3-9534-7DD9-091D-A63A6730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43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8918821-97C9-2E35-E6E7-68AA6C78D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6000" y="2664799"/>
            <a:ext cx="7560000" cy="1236300"/>
          </a:xfrm>
        </p:spPr>
        <p:txBody>
          <a:bodyPr vert="horz" anchor="ctr" anchorCtr="0"/>
          <a:lstStyle>
            <a:lvl1pPr algn="ctr">
              <a:lnSpc>
                <a:spcPct val="8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nl-NL"/>
              <a:t>Afsluiting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0F76123A-92DE-E9C0-2778-6A6F868A46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16000" y="4754628"/>
            <a:ext cx="7560000" cy="294119"/>
          </a:xfrm>
        </p:spPr>
        <p:txBody>
          <a:bodyPr anchor="b" anchorCtr="0">
            <a:spAutoFit/>
          </a:bodyPr>
          <a:lstStyle>
            <a:lvl1pPr marL="0" indent="0" algn="ctr">
              <a:buNone/>
              <a:defRPr sz="18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946788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ragen?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8918821-97C9-2E35-E6E7-68AA6C78D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6000" y="2875002"/>
            <a:ext cx="7560000" cy="1107996"/>
          </a:xfrm>
        </p:spPr>
        <p:txBody>
          <a:bodyPr vert="horz" anchor="t" anchorCtr="0"/>
          <a:lstStyle>
            <a:lvl1pPr algn="ctr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7388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Energie en economi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30BABF39-6FF5-3E25-8D69-070C813963D7}"/>
              </a:ext>
            </a:extLst>
          </p:cNvPr>
          <p:cNvSpPr/>
          <p:nvPr userDrawn="1"/>
        </p:nvSpPr>
        <p:spPr>
          <a:xfrm>
            <a:off x="-447" y="2580931"/>
            <a:ext cx="6099275" cy="4286201"/>
          </a:xfrm>
          <a:prstGeom prst="rect">
            <a:avLst/>
          </a:prstGeom>
          <a:solidFill>
            <a:srgbClr val="42145F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5D3658EC-6A6A-2B2D-6543-E7822BB2FDB8}"/>
              </a:ext>
            </a:extLst>
          </p:cNvPr>
          <p:cNvSpPr/>
          <p:nvPr userDrawn="1"/>
        </p:nvSpPr>
        <p:spPr>
          <a:xfrm>
            <a:off x="-448" y="6004867"/>
            <a:ext cx="5044887" cy="853133"/>
          </a:xfrm>
          <a:prstGeom prst="rect">
            <a:avLst/>
          </a:prstGeom>
          <a:solidFill>
            <a:srgbClr val="76D2B6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6436C79D-59CB-79BB-13F2-B7A06C8C2140}"/>
              </a:ext>
            </a:extLst>
          </p:cNvPr>
          <p:cNvSpPr/>
          <p:nvPr userDrawn="1"/>
        </p:nvSpPr>
        <p:spPr>
          <a:xfrm>
            <a:off x="4571553" y="6004867"/>
            <a:ext cx="1535411" cy="853133"/>
          </a:xfrm>
          <a:prstGeom prst="rect">
            <a:avLst/>
          </a:prstGeom>
          <a:solidFill>
            <a:srgbClr val="01689B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18ED05-6FDF-377B-A691-E32C6AA33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81" y="1870529"/>
            <a:ext cx="2180925" cy="42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284" y="3153069"/>
            <a:ext cx="5040000" cy="553998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3600">
                <a:solidFill>
                  <a:srgbClr val="76D2B6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267BB6-39E9-6F38-410C-99FD5F034C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200" y="2808892"/>
            <a:ext cx="5040000" cy="246221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1" cap="all" baseline="0">
                <a:solidFill>
                  <a:srgbClr val="76D2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FBA9A84B-93C2-CB63-4B2E-CA74F5D6B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200" y="6217553"/>
            <a:ext cx="3960000" cy="228781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DBBDBEEC-6651-AE85-3942-E9D1404845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200" y="6425833"/>
            <a:ext cx="3960000" cy="228781"/>
          </a:xfrm>
        </p:spPr>
        <p:txBody>
          <a:bodyPr>
            <a:sp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B2408FBF-BC66-2CAF-9EF5-F15C9D153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5200" y="6326773"/>
            <a:ext cx="900000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b="0">
                <a:solidFill>
                  <a:srgbClr val="76D2B6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37" name="Tijdelijke aanduiding voor afbeelding 36">
            <a:extLst>
              <a:ext uri="{FF2B5EF4-FFF2-40B4-BE49-F238E27FC236}">
                <a16:creationId xmlns:a16="http://schemas.microsoft.com/office/drawing/2014/main" id="{7A73BEF5-563C-69AA-2A6A-C91E1C7F7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526" y="0"/>
            <a:ext cx="6099474" cy="6858000"/>
          </a:xfrm>
          <a:custGeom>
            <a:avLst/>
            <a:gdLst>
              <a:gd name="connsiteX0" fmla="*/ 282819 w 6099473"/>
              <a:gd name="connsiteY0" fmla="*/ 0 h 6858000"/>
              <a:gd name="connsiteX1" fmla="*/ 6099473 w 6099473"/>
              <a:gd name="connsiteY1" fmla="*/ 0 h 6858000"/>
              <a:gd name="connsiteX2" fmla="*/ 6099473 w 6099473"/>
              <a:gd name="connsiteY2" fmla="*/ 6858000 h 6858000"/>
              <a:gd name="connsiteX3" fmla="*/ 0 w 6099473"/>
              <a:gd name="connsiteY3" fmla="*/ 6858000 h 6858000"/>
              <a:gd name="connsiteX4" fmla="*/ 0 w 6099473"/>
              <a:gd name="connsiteY4" fmla="*/ 857134 h 6858000"/>
              <a:gd name="connsiteX5" fmla="*/ 282819 w 6099473"/>
              <a:gd name="connsiteY5" fmla="*/ 8571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473" h="6858000">
                <a:moveTo>
                  <a:pt x="282819" y="0"/>
                </a:moveTo>
                <a:lnTo>
                  <a:pt x="6099473" y="0"/>
                </a:lnTo>
                <a:lnTo>
                  <a:pt x="6099473" y="6858000"/>
                </a:lnTo>
                <a:lnTo>
                  <a:pt x="0" y="6858000"/>
                </a:lnTo>
                <a:lnTo>
                  <a:pt x="0" y="857134"/>
                </a:lnTo>
                <a:lnTo>
                  <a:pt x="282819" y="8571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03EF47-57C9-F828-0160-CD69A5B89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9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lgeme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30BABF39-6FF5-3E25-8D69-070C813963D7}"/>
              </a:ext>
            </a:extLst>
          </p:cNvPr>
          <p:cNvSpPr/>
          <p:nvPr userDrawn="1"/>
        </p:nvSpPr>
        <p:spPr>
          <a:xfrm>
            <a:off x="-447" y="1"/>
            <a:ext cx="6099275" cy="6004868"/>
          </a:xfrm>
          <a:prstGeom prst="rect">
            <a:avLst/>
          </a:prstGeom>
          <a:solidFill>
            <a:schemeClr val="accent1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5D3658EC-6A6A-2B2D-6543-E7822BB2FDB8}"/>
              </a:ext>
            </a:extLst>
          </p:cNvPr>
          <p:cNvSpPr/>
          <p:nvPr userDrawn="1"/>
        </p:nvSpPr>
        <p:spPr>
          <a:xfrm>
            <a:off x="6084588" y="5879939"/>
            <a:ext cx="5044887" cy="978061"/>
          </a:xfrm>
          <a:prstGeom prst="rect">
            <a:avLst/>
          </a:prstGeom>
          <a:solidFill>
            <a:schemeClr val="accent2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6436C79D-59CB-79BB-13F2-B7A06C8C2140}"/>
              </a:ext>
            </a:extLst>
          </p:cNvPr>
          <p:cNvSpPr/>
          <p:nvPr userDrawn="1"/>
        </p:nvSpPr>
        <p:spPr>
          <a:xfrm>
            <a:off x="10656589" y="5879939"/>
            <a:ext cx="1535411" cy="978061"/>
          </a:xfrm>
          <a:prstGeom prst="rect">
            <a:avLst/>
          </a:prstGeom>
          <a:solidFill>
            <a:schemeClr val="accent3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18ED05-6FDF-377B-A691-E32C6AA33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81" y="6261514"/>
            <a:ext cx="1714915" cy="33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284" y="2827949"/>
            <a:ext cx="5040000" cy="738664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267BB6-39E9-6F38-410C-99FD5F034C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200" y="2412652"/>
            <a:ext cx="5040000" cy="246221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6C840A4C-D7B7-F339-AAEA-093DABBF31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526" y="1"/>
            <a:ext cx="6099474" cy="6004867"/>
          </a:xfrm>
          <a:custGeom>
            <a:avLst/>
            <a:gdLst>
              <a:gd name="connsiteX0" fmla="*/ 282819 w 6099474"/>
              <a:gd name="connsiteY0" fmla="*/ 0 h 6004867"/>
              <a:gd name="connsiteX1" fmla="*/ 6099474 w 6099474"/>
              <a:gd name="connsiteY1" fmla="*/ 0 h 6004867"/>
              <a:gd name="connsiteX2" fmla="*/ 6099474 w 6099474"/>
              <a:gd name="connsiteY2" fmla="*/ 6004867 h 6004867"/>
              <a:gd name="connsiteX3" fmla="*/ 0 w 6099474"/>
              <a:gd name="connsiteY3" fmla="*/ 6004867 h 6004867"/>
              <a:gd name="connsiteX4" fmla="*/ 0 w 6099474"/>
              <a:gd name="connsiteY4" fmla="*/ 857134 h 6004867"/>
              <a:gd name="connsiteX5" fmla="*/ 282819 w 6099474"/>
              <a:gd name="connsiteY5" fmla="*/ 857134 h 600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474" h="6004867">
                <a:moveTo>
                  <a:pt x="282819" y="0"/>
                </a:moveTo>
                <a:lnTo>
                  <a:pt x="6099474" y="0"/>
                </a:lnTo>
                <a:lnTo>
                  <a:pt x="6099474" y="6004867"/>
                </a:lnTo>
                <a:lnTo>
                  <a:pt x="0" y="6004867"/>
                </a:lnTo>
                <a:lnTo>
                  <a:pt x="0" y="857134"/>
                </a:lnTo>
                <a:lnTo>
                  <a:pt x="282819" y="8571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FBA9A84B-93C2-CB63-4B2E-CA74F5D6B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5236" y="6217553"/>
            <a:ext cx="3960000" cy="228781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DBBDBEEC-6651-AE85-3942-E9D1404845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5236" y="6425833"/>
            <a:ext cx="3960000" cy="228781"/>
          </a:xfrm>
        </p:spPr>
        <p:txBody>
          <a:bodyPr>
            <a:spAutoFit/>
          </a:bodyPr>
          <a:lstStyle>
            <a:lvl1pPr>
              <a:defRPr sz="14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B2408FBF-BC66-2CAF-9EF5-F15C9D153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0236" y="6326773"/>
            <a:ext cx="900000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Datum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00A4E54-342D-88BA-C501-6A9FD3F70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eden en regio’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30BABF39-6FF5-3E25-8D69-070C813963D7}"/>
              </a:ext>
            </a:extLst>
          </p:cNvPr>
          <p:cNvSpPr/>
          <p:nvPr userDrawn="1"/>
        </p:nvSpPr>
        <p:spPr>
          <a:xfrm>
            <a:off x="-447" y="1"/>
            <a:ext cx="6099275" cy="6004868"/>
          </a:xfrm>
          <a:prstGeom prst="rect">
            <a:avLst/>
          </a:prstGeom>
          <a:solidFill>
            <a:srgbClr val="CFC0BC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5D3658EC-6A6A-2B2D-6543-E7822BB2FDB8}"/>
              </a:ext>
            </a:extLst>
          </p:cNvPr>
          <p:cNvSpPr/>
          <p:nvPr userDrawn="1"/>
        </p:nvSpPr>
        <p:spPr>
          <a:xfrm>
            <a:off x="6084588" y="5879939"/>
            <a:ext cx="5044887" cy="978061"/>
          </a:xfrm>
          <a:prstGeom prst="rect">
            <a:avLst/>
          </a:prstGeom>
          <a:solidFill>
            <a:srgbClr val="D32B1E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6436C79D-59CB-79BB-13F2-B7A06C8C2140}"/>
              </a:ext>
            </a:extLst>
          </p:cNvPr>
          <p:cNvSpPr/>
          <p:nvPr userDrawn="1"/>
        </p:nvSpPr>
        <p:spPr>
          <a:xfrm>
            <a:off x="10656589" y="5879939"/>
            <a:ext cx="1535411" cy="978061"/>
          </a:xfrm>
          <a:prstGeom prst="rect">
            <a:avLst/>
          </a:prstGeom>
          <a:solidFill>
            <a:srgbClr val="777B00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18ED05-6FDF-377B-A691-E32C6AA33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81" y="6261514"/>
            <a:ext cx="1714915" cy="33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284" y="2827949"/>
            <a:ext cx="5040000" cy="738664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267BB6-39E9-6F38-410C-99FD5F034C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200" y="2412652"/>
            <a:ext cx="5040000" cy="246221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6C840A4C-D7B7-F339-AAEA-093DABBF31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526" y="1"/>
            <a:ext cx="6099474" cy="6004867"/>
          </a:xfrm>
          <a:custGeom>
            <a:avLst/>
            <a:gdLst>
              <a:gd name="connsiteX0" fmla="*/ 282819 w 6099474"/>
              <a:gd name="connsiteY0" fmla="*/ 0 h 6004867"/>
              <a:gd name="connsiteX1" fmla="*/ 6099474 w 6099474"/>
              <a:gd name="connsiteY1" fmla="*/ 0 h 6004867"/>
              <a:gd name="connsiteX2" fmla="*/ 6099474 w 6099474"/>
              <a:gd name="connsiteY2" fmla="*/ 6004867 h 6004867"/>
              <a:gd name="connsiteX3" fmla="*/ 0 w 6099474"/>
              <a:gd name="connsiteY3" fmla="*/ 6004867 h 6004867"/>
              <a:gd name="connsiteX4" fmla="*/ 0 w 6099474"/>
              <a:gd name="connsiteY4" fmla="*/ 857134 h 6004867"/>
              <a:gd name="connsiteX5" fmla="*/ 282819 w 6099474"/>
              <a:gd name="connsiteY5" fmla="*/ 857134 h 600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474" h="6004867">
                <a:moveTo>
                  <a:pt x="282819" y="0"/>
                </a:moveTo>
                <a:lnTo>
                  <a:pt x="6099474" y="0"/>
                </a:lnTo>
                <a:lnTo>
                  <a:pt x="6099474" y="6004867"/>
                </a:lnTo>
                <a:lnTo>
                  <a:pt x="0" y="6004867"/>
                </a:lnTo>
                <a:lnTo>
                  <a:pt x="0" y="857134"/>
                </a:lnTo>
                <a:lnTo>
                  <a:pt x="282819" y="8571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FBA9A84B-93C2-CB63-4B2E-CA74F5D6B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5236" y="6217553"/>
            <a:ext cx="3960000" cy="228781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DBBDBEEC-6651-AE85-3942-E9D1404845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5236" y="6425833"/>
            <a:ext cx="3960000" cy="228781"/>
          </a:xfrm>
        </p:spPr>
        <p:txBody>
          <a:bodyPr>
            <a:spAutoFit/>
          </a:bodyPr>
          <a:lstStyle>
            <a:lvl1pPr>
              <a:defRPr sz="14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B2408FBF-BC66-2CAF-9EF5-F15C9D153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0236" y="6326773"/>
            <a:ext cx="900000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b="0">
                <a:solidFill>
                  <a:srgbClr val="CFC0BC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Datum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9F0D471-D414-3F1E-689B-5F750E693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0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andbouw en natuu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30BABF39-6FF5-3E25-8D69-070C813963D7}"/>
              </a:ext>
            </a:extLst>
          </p:cNvPr>
          <p:cNvSpPr/>
          <p:nvPr userDrawn="1"/>
        </p:nvSpPr>
        <p:spPr>
          <a:xfrm>
            <a:off x="-447" y="1"/>
            <a:ext cx="6099275" cy="6004868"/>
          </a:xfrm>
          <a:prstGeom prst="rect">
            <a:avLst/>
          </a:prstGeom>
          <a:solidFill>
            <a:srgbClr val="E8F6F2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5D3658EC-6A6A-2B2D-6543-E7822BB2FDB8}"/>
              </a:ext>
            </a:extLst>
          </p:cNvPr>
          <p:cNvSpPr/>
          <p:nvPr userDrawn="1"/>
        </p:nvSpPr>
        <p:spPr>
          <a:xfrm>
            <a:off x="6084588" y="5879939"/>
            <a:ext cx="5044887" cy="978061"/>
          </a:xfrm>
          <a:prstGeom prst="rect">
            <a:avLst/>
          </a:prstGeom>
          <a:solidFill>
            <a:srgbClr val="275937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6436C79D-59CB-79BB-13F2-B7A06C8C2140}"/>
              </a:ext>
            </a:extLst>
          </p:cNvPr>
          <p:cNvSpPr/>
          <p:nvPr userDrawn="1"/>
        </p:nvSpPr>
        <p:spPr>
          <a:xfrm>
            <a:off x="10656589" y="5879939"/>
            <a:ext cx="1535411" cy="978061"/>
          </a:xfrm>
          <a:prstGeom prst="rect">
            <a:avLst/>
          </a:prstGeom>
          <a:solidFill>
            <a:srgbClr val="F9E11E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18ED05-6FDF-377B-A691-E32C6AA33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81" y="6261514"/>
            <a:ext cx="1714915" cy="33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284" y="2827949"/>
            <a:ext cx="5040000" cy="738664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4800">
                <a:solidFill>
                  <a:srgbClr val="275937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267BB6-39E9-6F38-410C-99FD5F034C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200" y="2412652"/>
            <a:ext cx="5040000" cy="246221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1" cap="all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6C840A4C-D7B7-F339-AAEA-093DABBF31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526" y="1"/>
            <a:ext cx="6099474" cy="6004867"/>
          </a:xfrm>
          <a:custGeom>
            <a:avLst/>
            <a:gdLst>
              <a:gd name="connsiteX0" fmla="*/ 282819 w 6099474"/>
              <a:gd name="connsiteY0" fmla="*/ 0 h 6004867"/>
              <a:gd name="connsiteX1" fmla="*/ 6099474 w 6099474"/>
              <a:gd name="connsiteY1" fmla="*/ 0 h 6004867"/>
              <a:gd name="connsiteX2" fmla="*/ 6099474 w 6099474"/>
              <a:gd name="connsiteY2" fmla="*/ 6004867 h 6004867"/>
              <a:gd name="connsiteX3" fmla="*/ 0 w 6099474"/>
              <a:gd name="connsiteY3" fmla="*/ 6004867 h 6004867"/>
              <a:gd name="connsiteX4" fmla="*/ 0 w 6099474"/>
              <a:gd name="connsiteY4" fmla="*/ 857134 h 6004867"/>
              <a:gd name="connsiteX5" fmla="*/ 282819 w 6099474"/>
              <a:gd name="connsiteY5" fmla="*/ 857134 h 600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474" h="6004867">
                <a:moveTo>
                  <a:pt x="282819" y="0"/>
                </a:moveTo>
                <a:lnTo>
                  <a:pt x="6099474" y="0"/>
                </a:lnTo>
                <a:lnTo>
                  <a:pt x="6099474" y="6004867"/>
                </a:lnTo>
                <a:lnTo>
                  <a:pt x="0" y="6004867"/>
                </a:lnTo>
                <a:lnTo>
                  <a:pt x="0" y="857134"/>
                </a:lnTo>
                <a:lnTo>
                  <a:pt x="282819" y="8571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FBA9A84B-93C2-CB63-4B2E-CA74F5D6B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5236" y="6217553"/>
            <a:ext cx="3960000" cy="228781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DBBDBEEC-6651-AE85-3942-E9D1404845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5236" y="6425833"/>
            <a:ext cx="3960000" cy="228781"/>
          </a:xfrm>
        </p:spPr>
        <p:txBody>
          <a:bodyPr>
            <a:spAutoFit/>
          </a:bodyPr>
          <a:lstStyle>
            <a:lvl1pPr>
              <a:defRPr sz="14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B2408FBF-BC66-2CAF-9EF5-F15C9D153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0236" y="6326773"/>
            <a:ext cx="900000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b="0">
                <a:solidFill>
                  <a:srgbClr val="275937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Datum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A43B444-C6A6-D252-37C2-355ECBD6D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1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Energie en economi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30BABF39-6FF5-3E25-8D69-070C813963D7}"/>
              </a:ext>
            </a:extLst>
          </p:cNvPr>
          <p:cNvSpPr/>
          <p:nvPr userDrawn="1"/>
        </p:nvSpPr>
        <p:spPr>
          <a:xfrm>
            <a:off x="-447" y="1"/>
            <a:ext cx="6099275" cy="6004868"/>
          </a:xfrm>
          <a:prstGeom prst="rect">
            <a:avLst/>
          </a:prstGeom>
          <a:solidFill>
            <a:srgbClr val="42145F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5D3658EC-6A6A-2B2D-6543-E7822BB2FDB8}"/>
              </a:ext>
            </a:extLst>
          </p:cNvPr>
          <p:cNvSpPr/>
          <p:nvPr userDrawn="1"/>
        </p:nvSpPr>
        <p:spPr>
          <a:xfrm>
            <a:off x="6084588" y="5879939"/>
            <a:ext cx="5044887" cy="978061"/>
          </a:xfrm>
          <a:prstGeom prst="rect">
            <a:avLst/>
          </a:prstGeom>
          <a:solidFill>
            <a:srgbClr val="76D2B6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6436C79D-59CB-79BB-13F2-B7A06C8C2140}"/>
              </a:ext>
            </a:extLst>
          </p:cNvPr>
          <p:cNvSpPr/>
          <p:nvPr userDrawn="1"/>
        </p:nvSpPr>
        <p:spPr>
          <a:xfrm>
            <a:off x="10656589" y="5879939"/>
            <a:ext cx="1535411" cy="978061"/>
          </a:xfrm>
          <a:prstGeom prst="rect">
            <a:avLst/>
          </a:prstGeom>
          <a:solidFill>
            <a:srgbClr val="01689B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18ED05-6FDF-377B-A691-E32C6AA33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81" y="6261514"/>
            <a:ext cx="1714915" cy="33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284" y="2827949"/>
            <a:ext cx="5040000" cy="738664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4800">
                <a:solidFill>
                  <a:srgbClr val="76D2B6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267BB6-39E9-6F38-410C-99FD5F034C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200" y="2412652"/>
            <a:ext cx="5040000" cy="246221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1" cap="all" baseline="0">
                <a:solidFill>
                  <a:srgbClr val="76D2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6C840A4C-D7B7-F339-AAEA-093DABBF31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526" y="1"/>
            <a:ext cx="6099474" cy="6004867"/>
          </a:xfrm>
          <a:custGeom>
            <a:avLst/>
            <a:gdLst>
              <a:gd name="connsiteX0" fmla="*/ 282819 w 6099474"/>
              <a:gd name="connsiteY0" fmla="*/ 0 h 6004867"/>
              <a:gd name="connsiteX1" fmla="*/ 6099474 w 6099474"/>
              <a:gd name="connsiteY1" fmla="*/ 0 h 6004867"/>
              <a:gd name="connsiteX2" fmla="*/ 6099474 w 6099474"/>
              <a:gd name="connsiteY2" fmla="*/ 6004867 h 6004867"/>
              <a:gd name="connsiteX3" fmla="*/ 0 w 6099474"/>
              <a:gd name="connsiteY3" fmla="*/ 6004867 h 6004867"/>
              <a:gd name="connsiteX4" fmla="*/ 0 w 6099474"/>
              <a:gd name="connsiteY4" fmla="*/ 857134 h 6004867"/>
              <a:gd name="connsiteX5" fmla="*/ 282819 w 6099474"/>
              <a:gd name="connsiteY5" fmla="*/ 857134 h 600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474" h="6004867">
                <a:moveTo>
                  <a:pt x="282819" y="0"/>
                </a:moveTo>
                <a:lnTo>
                  <a:pt x="6099474" y="0"/>
                </a:lnTo>
                <a:lnTo>
                  <a:pt x="6099474" y="6004867"/>
                </a:lnTo>
                <a:lnTo>
                  <a:pt x="0" y="6004867"/>
                </a:lnTo>
                <a:lnTo>
                  <a:pt x="0" y="857134"/>
                </a:lnTo>
                <a:lnTo>
                  <a:pt x="282819" y="8571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FBA9A84B-93C2-CB63-4B2E-CA74F5D6B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5236" y="6217553"/>
            <a:ext cx="3960000" cy="228781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DBBDBEEC-6651-AE85-3942-E9D1404845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5236" y="6425833"/>
            <a:ext cx="3960000" cy="228781"/>
          </a:xfrm>
        </p:spPr>
        <p:txBody>
          <a:bodyPr>
            <a:sp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B2408FBF-BC66-2CAF-9EF5-F15C9D153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0236" y="6326773"/>
            <a:ext cx="900000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b="0">
                <a:solidFill>
                  <a:srgbClr val="76D2B6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Datum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09E8260-A7B1-4654-4C11-0E205101F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9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 Algem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516BAAB4-37BE-8581-82C7-BCA06D83D9D5}"/>
              </a:ext>
            </a:extLst>
          </p:cNvPr>
          <p:cNvSpPr/>
          <p:nvPr userDrawn="1"/>
        </p:nvSpPr>
        <p:spPr>
          <a:xfrm>
            <a:off x="10675540" y="-2782"/>
            <a:ext cx="1521719" cy="3434730"/>
          </a:xfrm>
          <a:prstGeom prst="rect">
            <a:avLst/>
          </a:prstGeom>
          <a:solidFill>
            <a:schemeClr val="accent2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C32F047C-A118-0F0B-2949-24745FB4D651}"/>
              </a:ext>
            </a:extLst>
          </p:cNvPr>
          <p:cNvSpPr/>
          <p:nvPr userDrawn="1"/>
        </p:nvSpPr>
        <p:spPr>
          <a:xfrm>
            <a:off x="10675540" y="3426631"/>
            <a:ext cx="1521719" cy="3434730"/>
          </a:xfrm>
          <a:prstGeom prst="rect">
            <a:avLst/>
          </a:prstGeom>
          <a:solidFill>
            <a:schemeClr val="accent3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693064-A7DA-094D-DC6D-586F90562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700" y="4174261"/>
            <a:ext cx="6480000" cy="1010341"/>
          </a:xfrm>
        </p:spPr>
        <p:txBody>
          <a:bodyPr anchor="t" anchorCtr="0">
            <a:spAutoFit/>
          </a:bodyPr>
          <a:lstStyle>
            <a:lvl1pPr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47FB6E-44A1-D109-D6D5-AEA33EF94F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0700" y="3901461"/>
            <a:ext cx="6480000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Sectie</a:t>
            </a:r>
          </a:p>
        </p:txBody>
      </p:sp>
    </p:spTree>
    <p:extLst>
      <p:ext uri="{BB962C8B-B14F-4D97-AF65-F5344CB8AC3E}">
        <p14:creationId xmlns:p14="http://schemas.microsoft.com/office/powerpoint/2010/main" val="1361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FC931C-93F2-5D28-8212-7C2C6326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84" y="1123344"/>
            <a:ext cx="10515600" cy="5051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04483C-A14B-6DC8-74B6-AAABA4F1B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684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C86886-C3FA-D089-8C10-23E3F9870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684" y="6476999"/>
            <a:ext cx="21800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BD006011-8F25-499F-BD5A-3D3F2E3D3976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B727F8B-97AA-D689-0A23-934DD0A58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t="18550" b="18770"/>
          <a:stretch/>
        </p:blipFill>
        <p:spPr>
          <a:xfrm>
            <a:off x="547742" y="0"/>
            <a:ext cx="558000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9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51" r:id="rId9"/>
    <p:sldLayoutId id="2147483663" r:id="rId10"/>
    <p:sldLayoutId id="2147483665" r:id="rId11"/>
    <p:sldLayoutId id="2147483664" r:id="rId12"/>
    <p:sldLayoutId id="2147483666" r:id="rId13"/>
    <p:sldLayoutId id="2147483667" r:id="rId14"/>
    <p:sldLayoutId id="2147483668" r:id="rId15"/>
    <p:sldLayoutId id="2147483669" r:id="rId16"/>
    <p:sldLayoutId id="2147483650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55" r:id="rId30"/>
    <p:sldLayoutId id="2147483683" r:id="rId31"/>
    <p:sldLayoutId id="2147483682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CD54756-F11E-DB08-C079-128DE23E5E33}"/>
              </a:ext>
            </a:extLst>
          </p:cNvPr>
          <p:cNvSpPr/>
          <p:nvPr/>
        </p:nvSpPr>
        <p:spPr>
          <a:xfrm>
            <a:off x="0" y="5528405"/>
            <a:ext cx="4651029" cy="1329595"/>
          </a:xfrm>
          <a:prstGeom prst="rect">
            <a:avLst/>
          </a:prstGeom>
          <a:solidFill>
            <a:srgbClr val="E8F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3D9209-511A-9F67-6A6D-741849F6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83" y="769814"/>
            <a:ext cx="10877067" cy="5318379"/>
          </a:xfrm>
        </p:spPr>
        <p:txBody>
          <a:bodyPr/>
          <a:lstStyle/>
          <a:p>
            <a:pPr algn="ctr"/>
            <a:r>
              <a:rPr lang="nl-NL" dirty="0"/>
              <a:t>Workshop </a:t>
            </a:r>
            <a:br>
              <a:rPr lang="nl-NL" dirty="0"/>
            </a:br>
            <a:r>
              <a:rPr lang="nl-NL" b="1" dirty="0"/>
              <a:t>“Verstedelijken buiten de gebaande paden”</a:t>
            </a:r>
            <a:br>
              <a:rPr lang="nl-NL" b="1" dirty="0"/>
            </a:br>
            <a:br>
              <a:rPr lang="nl-NL" dirty="0"/>
            </a:br>
            <a:r>
              <a:rPr lang="nl-NL" dirty="0"/>
              <a:t>Welkom!</a:t>
            </a:r>
            <a:br>
              <a:rPr lang="nl-NL" dirty="0"/>
            </a:br>
            <a:br>
              <a:rPr lang="nl-NL" dirty="0"/>
            </a:br>
            <a:r>
              <a:rPr lang="nl-NL" dirty="0"/>
              <a:t>Namens: Mooi Nederland, team Verstedelijking BZK en PosadMaxwan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16C297-8FAF-2610-9B6F-7B814CC5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063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kaart&#10;&#10;Automatisch gegenereerde beschrijving">
            <a:extLst>
              <a:ext uri="{FF2B5EF4-FFF2-40B4-BE49-F238E27FC236}">
                <a16:creationId xmlns:a16="http://schemas.microsoft.com/office/drawing/2014/main" id="{F950B86D-966F-C3DF-C60F-34B5C4AC7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5" b="23791"/>
          <a:stretch/>
        </p:blipFill>
        <p:spPr>
          <a:xfrm>
            <a:off x="5988465" y="654423"/>
            <a:ext cx="4288695" cy="3854823"/>
          </a:xfrm>
          <a:prstGeom prst="rect">
            <a:avLst/>
          </a:prstGeom>
        </p:spPr>
      </p:pic>
      <p:pic>
        <p:nvPicPr>
          <p:cNvPr id="2" name="Afbeelding 1" descr="Afbeelding met diagram&#10;&#10;Automatisch gegenereerde beschrijving">
            <a:extLst>
              <a:ext uri="{FF2B5EF4-FFF2-40B4-BE49-F238E27FC236}">
                <a16:creationId xmlns:a16="http://schemas.microsoft.com/office/drawing/2014/main" id="{5DD6C051-9ED3-0F0B-CC66-F815471484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5" b="20673"/>
          <a:stretch/>
        </p:blipFill>
        <p:spPr>
          <a:xfrm>
            <a:off x="1595719" y="336176"/>
            <a:ext cx="4073944" cy="417755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FBE555B-C801-824E-BA52-0E149B1C6C01}"/>
              </a:ext>
            </a:extLst>
          </p:cNvPr>
          <p:cNvSpPr/>
          <p:nvPr/>
        </p:nvSpPr>
        <p:spPr>
          <a:xfrm>
            <a:off x="-1" y="5898776"/>
            <a:ext cx="4684059" cy="959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5F83D00-88DF-31FF-91A2-F8FBCB81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10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C9FA1E-D2AF-E9D4-F48A-7E368A8D7F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547" y="4601870"/>
            <a:ext cx="12010794" cy="2085443"/>
          </a:xfrm>
        </p:spPr>
        <p:txBody>
          <a:bodyPr/>
          <a:lstStyle/>
          <a:p>
            <a:r>
              <a:rPr lang="nl-NL" sz="2000" b="1" dirty="0"/>
              <a:t>Welk infrastructureel netwerk hoort hierbij?</a:t>
            </a:r>
          </a:p>
          <a:p>
            <a:pPr lvl="2"/>
            <a:r>
              <a:rPr lang="nl-NL" sz="1600" dirty="0"/>
              <a:t>Welke verbindingen zijn cruciaal en moeten we intensiveren? Welke extreme varianten kunnen we bedenken?</a:t>
            </a:r>
          </a:p>
          <a:p>
            <a:r>
              <a:rPr lang="nl-NL" sz="2000" b="1" dirty="0"/>
              <a:t>Welk demografisch perspectief en welke economie hoort hierbij?</a:t>
            </a:r>
          </a:p>
          <a:p>
            <a:pPr lvl="2"/>
            <a:r>
              <a:rPr lang="nl-NL" sz="1600" dirty="0"/>
              <a:t>Wat faciliteren/stimuleren we? Welke demografische opbouw? Welke onderdelen van de economie moeten we versterken 		 als we dit willen afdwingen?</a:t>
            </a:r>
          </a:p>
          <a:p>
            <a:r>
              <a:rPr lang="nl-NL" sz="2000" b="1" dirty="0"/>
              <a:t>Welke woonomgevingen horen hierbij?</a:t>
            </a:r>
          </a:p>
          <a:p>
            <a:pPr lvl="2"/>
            <a:r>
              <a:rPr lang="nl-NL" sz="1600" dirty="0"/>
              <a:t>Welk type wijken zal extreem transformeren? Welke transformaties horen daarbij? Centrumgebieden, naoorlogse wijken, dorpen, …?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5761669-3D34-499B-D4EA-C0429162892F}"/>
              </a:ext>
            </a:extLst>
          </p:cNvPr>
          <p:cNvSpPr txBox="1"/>
          <p:nvPr/>
        </p:nvSpPr>
        <p:spPr>
          <a:xfrm>
            <a:off x="1570250" y="654423"/>
            <a:ext cx="177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Specialiseren en </a:t>
            </a:r>
          </a:p>
          <a:p>
            <a:r>
              <a:rPr lang="nl-NL" b="1" dirty="0"/>
              <a:t>concentreren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69180BE-5593-BA0E-C9A2-BD4CDCCEF0AA}"/>
              </a:ext>
            </a:extLst>
          </p:cNvPr>
          <p:cNvSpPr txBox="1"/>
          <p:nvPr/>
        </p:nvSpPr>
        <p:spPr>
          <a:xfrm>
            <a:off x="5988465" y="654423"/>
            <a:ext cx="1770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Diversifiëren en</a:t>
            </a:r>
          </a:p>
          <a:p>
            <a:r>
              <a:rPr lang="nl-NL" b="1" dirty="0"/>
              <a:t>regionaliseren</a:t>
            </a:r>
          </a:p>
          <a:p>
            <a:endParaRPr lang="nl-NL" b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FCB967B-038E-98A4-A492-B71878B37D9A}"/>
              </a:ext>
            </a:extLst>
          </p:cNvPr>
          <p:cNvSpPr txBox="1"/>
          <p:nvPr/>
        </p:nvSpPr>
        <p:spPr>
          <a:xfrm>
            <a:off x="10829406" y="31376"/>
            <a:ext cx="177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Workshop 2</a:t>
            </a:r>
          </a:p>
        </p:txBody>
      </p:sp>
    </p:spTree>
    <p:extLst>
      <p:ext uri="{BB962C8B-B14F-4D97-AF65-F5344CB8AC3E}">
        <p14:creationId xmlns:p14="http://schemas.microsoft.com/office/powerpoint/2010/main" val="340910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353D22C-D626-8F50-33DE-CDCEFC69CCA2}"/>
              </a:ext>
            </a:extLst>
          </p:cNvPr>
          <p:cNvSpPr/>
          <p:nvPr/>
        </p:nvSpPr>
        <p:spPr>
          <a:xfrm>
            <a:off x="0" y="5528405"/>
            <a:ext cx="4651029" cy="1329595"/>
          </a:xfrm>
          <a:prstGeom prst="rect">
            <a:avLst/>
          </a:prstGeom>
          <a:solidFill>
            <a:srgbClr val="E8F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3D9209-511A-9F67-6A6D-741849F6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83" y="2764204"/>
            <a:ext cx="4651029" cy="1329595"/>
          </a:xfrm>
        </p:spPr>
        <p:txBody>
          <a:bodyPr/>
          <a:lstStyle/>
          <a:p>
            <a:r>
              <a:rPr lang="nl-NL" b="1" dirty="0"/>
              <a:t>6 “stel-dat” verkenningen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16C297-8FAF-2610-9B6F-7B814CC5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2</a:t>
            </a:fld>
            <a:endParaRPr lang="nl-NL"/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3B893349-5F7A-4DFE-8E64-B6A1DC5E9D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6948" y="838984"/>
            <a:ext cx="6520069" cy="5399940"/>
          </a:xfrm>
        </p:spPr>
        <p:txBody>
          <a:bodyPr/>
          <a:lstStyle/>
          <a:p>
            <a:r>
              <a:rPr lang="nl-NL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 de vraagstukken waar grote systeemkeuzes nodig zijn</a:t>
            </a:r>
          </a:p>
          <a:p>
            <a:r>
              <a:rPr lang="nl-NL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Waterveiligheid, landbouw, natuur, energie, economie, </a:t>
            </a:r>
            <a:r>
              <a:rPr lang="nl-NL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verstedelijking</a:t>
            </a:r>
          </a:p>
          <a:p>
            <a:endParaRPr lang="nl-N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 teams vanuit de relevante departementen (altijd combinaties)</a:t>
            </a:r>
          </a:p>
          <a:p>
            <a:r>
              <a:rPr lang="nl-NL" sz="2000" dirty="0">
                <a:ea typeface="Calibri" panose="020F0502020204030204" pitchFamily="34" charset="0"/>
                <a:cs typeface="Times New Roman" panose="02020603050405020304" pitchFamily="18" charset="0"/>
              </a:rPr>
              <a:t>Met ontwerpbureaus</a:t>
            </a:r>
          </a:p>
          <a:p>
            <a:r>
              <a:rPr lang="nl-NL" sz="2000" dirty="0">
                <a:ea typeface="Calibri" panose="020F0502020204030204" pitchFamily="34" charset="0"/>
                <a:cs typeface="Times New Roman" panose="02020603050405020304" pitchFamily="18" charset="0"/>
              </a:rPr>
              <a:t>Met gerichte uitnodiging van experts</a:t>
            </a:r>
          </a:p>
          <a:p>
            <a:r>
              <a:rPr lang="nl-N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hier vandaag dus!</a:t>
            </a:r>
          </a:p>
          <a:p>
            <a:endParaRPr lang="nl-N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2100-2050-2030</a:t>
            </a:r>
          </a:p>
          <a:p>
            <a:r>
              <a:rPr lang="nl-N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Hoe is</a:t>
            </a:r>
            <a:r>
              <a:rPr lang="nl-NL" sz="2000" dirty="0">
                <a:ea typeface="Calibri" panose="020F0502020204030204" pitchFamily="34" charset="0"/>
                <a:cs typeface="Times New Roman" panose="02020603050405020304" pitchFamily="18" charset="0"/>
              </a:rPr>
              <a:t> het nu – wat komt er op ons af – waar zou je naartoe kunnen willen </a:t>
            </a:r>
          </a:p>
          <a:p>
            <a:r>
              <a:rPr lang="nl-NL" sz="2000" dirty="0">
                <a:ea typeface="Calibri" panose="020F0502020204030204" pitchFamily="34" charset="0"/>
                <a:cs typeface="Times New Roman" panose="02020603050405020304" pitchFamily="18" charset="0"/>
              </a:rPr>
              <a:t>Hoe zou je daar kunnen komen en waar zitten dan de cruciale keuzes?</a:t>
            </a:r>
          </a:p>
          <a:p>
            <a:r>
              <a:rPr lang="nl-N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Hoe zou het er dan uit kunnen zien?</a:t>
            </a:r>
          </a:p>
        </p:txBody>
      </p:sp>
    </p:spTree>
    <p:extLst>
      <p:ext uri="{BB962C8B-B14F-4D97-AF65-F5344CB8AC3E}">
        <p14:creationId xmlns:p14="http://schemas.microsoft.com/office/powerpoint/2010/main" val="44796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20357F4-1DDA-7DE5-6B2B-D062DFAE3B2B}"/>
              </a:ext>
            </a:extLst>
          </p:cNvPr>
          <p:cNvSpPr/>
          <p:nvPr/>
        </p:nvSpPr>
        <p:spPr>
          <a:xfrm>
            <a:off x="0" y="5528405"/>
            <a:ext cx="4651029" cy="1329595"/>
          </a:xfrm>
          <a:prstGeom prst="rect">
            <a:avLst/>
          </a:prstGeom>
          <a:solidFill>
            <a:srgbClr val="E8F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EA8F478-8703-05DD-7D79-526CE833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684" y="6476999"/>
            <a:ext cx="218008" cy="138499"/>
          </a:xfrm>
        </p:spPr>
        <p:txBody>
          <a:bodyPr/>
          <a:lstStyle/>
          <a:p>
            <a:pPr>
              <a:spcAft>
                <a:spcPts val="600"/>
              </a:spcAft>
            </a:pPr>
            <a:fld id="{BD006011-8F25-499F-BD5A-3D3F2E3D3976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16D12E6-4EC8-3E5F-F5C1-E6F12E801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84" y="3092241"/>
            <a:ext cx="4140000" cy="673518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b="1" kern="1200" dirty="0">
                <a:latin typeface="+mj-lt"/>
                <a:ea typeface="+mj-ea"/>
                <a:cs typeface="+mj-cs"/>
              </a:rPr>
              <a:t>Leefbare steden </a:t>
            </a:r>
            <a:br>
              <a:rPr lang="nl-NL" b="1" kern="1200" dirty="0">
                <a:latin typeface="+mj-lt"/>
                <a:ea typeface="+mj-ea"/>
                <a:cs typeface="+mj-cs"/>
              </a:rPr>
            </a:br>
            <a:r>
              <a:rPr lang="nl-NL" b="1" kern="1200" dirty="0">
                <a:latin typeface="+mj-lt"/>
                <a:ea typeface="+mj-ea"/>
                <a:cs typeface="+mj-cs"/>
              </a:rPr>
              <a:t>en regio’s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295140F5-2235-4D0D-98F4-F040CF6A95EA}"/>
              </a:ext>
            </a:extLst>
          </p:cNvPr>
          <p:cNvSpPr txBox="1">
            <a:spLocks/>
          </p:cNvSpPr>
          <p:nvPr/>
        </p:nvSpPr>
        <p:spPr>
          <a:xfrm>
            <a:off x="5809569" y="308830"/>
            <a:ext cx="5580000" cy="24234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b="1" dirty="0">
                <a:latin typeface="+mn-lt"/>
                <a:ea typeface="+mn-ea"/>
                <a:cs typeface="+mn-cs"/>
              </a:rPr>
              <a:t>In de NOVI is als verstedelijkingsstrategie het Stedelijk Netwerk Nederland geïntroduceerd.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b="1" dirty="0">
                <a:latin typeface="+mn-lt"/>
                <a:ea typeface="+mn-ea"/>
                <a:cs typeface="+mn-cs"/>
              </a:rPr>
              <a:t>Is basis voor opvang huidige verstedelijkingsdruk (wonen, werken, verplaatsen, recreëren).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b="1" dirty="0">
                <a:latin typeface="+mn-lt"/>
                <a:ea typeface="+mn-ea"/>
                <a:cs typeface="+mn-cs"/>
              </a:rPr>
              <a:t>Maar bevolking groeit.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b="1" dirty="0">
                <a:effectLst/>
                <a:latin typeface="+mn-lt"/>
                <a:ea typeface="+mn-ea"/>
                <a:cs typeface="+mn-cs"/>
              </a:rPr>
              <a:t>Is het SNN </a:t>
            </a:r>
            <a:r>
              <a:rPr lang="nl-NL" sz="3200" b="1" dirty="0">
                <a:latin typeface="+mn-lt"/>
                <a:ea typeface="+mn-ea"/>
                <a:cs typeface="+mn-cs"/>
              </a:rPr>
              <a:t>dan nog steeds het juiste concept? Of tijd voor nieuwe wegen?</a:t>
            </a:r>
            <a:endParaRPr lang="nl-NL" sz="3200" dirty="0"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09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D1752ED-D2CE-83EB-2CE5-BE0845508319}"/>
              </a:ext>
            </a:extLst>
          </p:cNvPr>
          <p:cNvSpPr/>
          <p:nvPr/>
        </p:nvSpPr>
        <p:spPr>
          <a:xfrm>
            <a:off x="0" y="5528405"/>
            <a:ext cx="4651029" cy="1329595"/>
          </a:xfrm>
          <a:prstGeom prst="rect">
            <a:avLst/>
          </a:prstGeom>
          <a:solidFill>
            <a:srgbClr val="E8F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3D9209-511A-9F67-6A6D-741849F6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83" y="2764204"/>
            <a:ext cx="4651029" cy="1329595"/>
          </a:xfrm>
        </p:spPr>
        <p:txBody>
          <a:bodyPr/>
          <a:lstStyle/>
          <a:p>
            <a:r>
              <a:rPr lang="nl-NL" b="1" dirty="0"/>
              <a:t>4 mogelijke toekomstbeelden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16C297-8FAF-2610-9B6F-7B814CC5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4</a:t>
            </a:fld>
            <a:endParaRPr lang="nl-NL"/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3B893349-5F7A-4DFE-8E64-B6A1DC5E9D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6948" y="838984"/>
            <a:ext cx="6520069" cy="5389809"/>
          </a:xfrm>
        </p:spPr>
        <p:txBody>
          <a:bodyPr/>
          <a:lstStyle/>
          <a:p>
            <a:r>
              <a:rPr lang="nl-NL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“Doorgaan op de huidige weg”</a:t>
            </a:r>
          </a:p>
          <a:p>
            <a:r>
              <a:rPr lang="nl-NL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“Meebewegen en veranderen”</a:t>
            </a:r>
            <a:endParaRPr lang="nl-NL" sz="32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“Specialiseren en concentreren”</a:t>
            </a:r>
          </a:p>
          <a:p>
            <a:r>
              <a:rPr lang="nl-NL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“Diversifiëren en regionaliseren”</a:t>
            </a:r>
            <a:br>
              <a:rPr lang="nl-NL" sz="3200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3200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2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zie grote kaart op tafel en beschikbare A3</a:t>
            </a:r>
            <a:br>
              <a:rPr lang="nl-NL" sz="3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200" dirty="0">
                <a:ea typeface="Calibri" panose="020F0502020204030204" pitchFamily="34" charset="0"/>
                <a:cs typeface="Times New Roman" panose="02020603050405020304" pitchFamily="18" charset="0"/>
              </a:rPr>
              <a:t>Workshop 1: </a:t>
            </a:r>
            <a:r>
              <a:rPr lang="nl-NL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nummer 1 en 2</a:t>
            </a:r>
          </a:p>
          <a:p>
            <a:r>
              <a:rPr lang="nl-NL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Workshop 2: </a:t>
            </a:r>
            <a:r>
              <a:rPr lang="nl-NL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nummer 3</a:t>
            </a:r>
            <a:r>
              <a:rPr lang="nl-NL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en 4</a:t>
            </a:r>
            <a:endParaRPr lang="nl-NL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0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78C934-E11C-98F7-7011-24574DC0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5</a:t>
            </a:fld>
            <a:endParaRPr lang="nl-NL"/>
          </a:p>
        </p:txBody>
      </p:sp>
      <p:pic>
        <p:nvPicPr>
          <p:cNvPr id="3" name="Afbeelding 2" descr="Afbeelding met diagram&#10;&#10;Automatisch gegenereerde beschrijving">
            <a:extLst>
              <a:ext uri="{FF2B5EF4-FFF2-40B4-BE49-F238E27FC236}">
                <a16:creationId xmlns:a16="http://schemas.microsoft.com/office/drawing/2014/main" id="{C80B6193-F3FA-1C00-802D-41D482C21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016" y="0"/>
            <a:ext cx="4852211" cy="6858000"/>
          </a:xfrm>
          <a:prstGeom prst="rect">
            <a:avLst/>
          </a:prstGeom>
        </p:spPr>
      </p:pic>
      <p:pic>
        <p:nvPicPr>
          <p:cNvPr id="8" name="Afbeelding 7" descr="Afbeelding met diagram&#10;&#10;Automatisch gegenereerde beschrijving">
            <a:extLst>
              <a:ext uri="{FF2B5EF4-FFF2-40B4-BE49-F238E27FC236}">
                <a16:creationId xmlns:a16="http://schemas.microsoft.com/office/drawing/2014/main" id="{67BD1756-90BB-DB2D-70CA-510927A57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321" y="44865"/>
            <a:ext cx="7766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5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kaart&#10;&#10;Automatisch gegenereerde beschrijving">
            <a:extLst>
              <a:ext uri="{FF2B5EF4-FFF2-40B4-BE49-F238E27FC236}">
                <a16:creationId xmlns:a16="http://schemas.microsoft.com/office/drawing/2014/main" id="{435164F7-D1B2-01AA-FF9C-EE318209C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77" y="0"/>
            <a:ext cx="4852211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78C934-E11C-98F7-7011-24574DC0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6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85E6D9-D7FC-C9E5-1654-21AD97106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161" y="0"/>
            <a:ext cx="7766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3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diagram&#10;&#10;Automatisch gegenereerde beschrijving">
            <a:extLst>
              <a:ext uri="{FF2B5EF4-FFF2-40B4-BE49-F238E27FC236}">
                <a16:creationId xmlns:a16="http://schemas.microsoft.com/office/drawing/2014/main" id="{DC3A2F98-F671-71C9-6063-674730483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72" y="0"/>
            <a:ext cx="4852211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78C934-E11C-98F7-7011-24574DC0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7</a:t>
            </a:fld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50CAB52-7607-649A-7C6B-E3C7A2A3E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632" y="0"/>
            <a:ext cx="7766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9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aart&#10;&#10;Automatisch gegenereerde beschrijving">
            <a:extLst>
              <a:ext uri="{FF2B5EF4-FFF2-40B4-BE49-F238E27FC236}">
                <a16:creationId xmlns:a16="http://schemas.microsoft.com/office/drawing/2014/main" id="{0499FD69-4206-71B0-2E96-96A5014E4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52" y="0"/>
            <a:ext cx="4852211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78C934-E11C-98F7-7011-24574DC0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8</a:t>
            </a:fld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66040D9-6CAD-54DA-F3B0-F34A7E451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410" y="0"/>
            <a:ext cx="7766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9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CFBE555B-C801-824E-BA52-0E149B1C6C01}"/>
              </a:ext>
            </a:extLst>
          </p:cNvPr>
          <p:cNvSpPr/>
          <p:nvPr/>
        </p:nvSpPr>
        <p:spPr>
          <a:xfrm>
            <a:off x="-1" y="5898776"/>
            <a:ext cx="4684059" cy="959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5F83D00-88DF-31FF-91A2-F8FBCB81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9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C9FA1E-D2AF-E9D4-F48A-7E368A8D7F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547" y="4601870"/>
            <a:ext cx="12010794" cy="2085443"/>
          </a:xfrm>
        </p:spPr>
        <p:txBody>
          <a:bodyPr/>
          <a:lstStyle/>
          <a:p>
            <a:r>
              <a:rPr lang="nl-NL" sz="2000" b="1" dirty="0"/>
              <a:t>Welk infrastructureel netwerk hoort hierbij?</a:t>
            </a:r>
          </a:p>
          <a:p>
            <a:pPr lvl="2"/>
            <a:r>
              <a:rPr lang="nl-NL" sz="1600" dirty="0"/>
              <a:t>Welke verbindingen zijn cruciaal en moeten we intensiveren? Welke extreme varianten kunnen we bedenken?</a:t>
            </a:r>
          </a:p>
          <a:p>
            <a:r>
              <a:rPr lang="nl-NL" sz="2000" b="1" dirty="0"/>
              <a:t>Welk demografisch perspectief en welke economie hoort hierbij?</a:t>
            </a:r>
          </a:p>
          <a:p>
            <a:pPr lvl="2"/>
            <a:r>
              <a:rPr lang="nl-NL" sz="1600" dirty="0"/>
              <a:t>Wat faciliteren/stimuleren we? Welke demografische opbouw? Welke onderdelen van de economie moeten we versterken		 als we dit willen afdwingen?</a:t>
            </a:r>
          </a:p>
          <a:p>
            <a:r>
              <a:rPr lang="nl-NL" sz="2000" b="1" dirty="0"/>
              <a:t>Welke woonomgevingen horen hierbij?</a:t>
            </a:r>
          </a:p>
          <a:p>
            <a:pPr lvl="2"/>
            <a:r>
              <a:rPr lang="nl-NL" sz="1600" dirty="0"/>
              <a:t>Welk type wijken zal extreem transformeren? Welke transformaties horen daarbij? Centrumgebieden, naoorlogse wijken, dorpen, …?</a:t>
            </a:r>
          </a:p>
        </p:txBody>
      </p:sp>
      <p:pic>
        <p:nvPicPr>
          <p:cNvPr id="5" name="Afbeelding 4" descr="Afbeelding met diagram&#10;&#10;Automatisch gegenereerde beschrijving">
            <a:extLst>
              <a:ext uri="{FF2B5EF4-FFF2-40B4-BE49-F238E27FC236}">
                <a16:creationId xmlns:a16="http://schemas.microsoft.com/office/drawing/2014/main" id="{76360501-FD8C-7B4F-0E35-EDCFF2412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3" b="19881"/>
          <a:stretch/>
        </p:blipFill>
        <p:spPr>
          <a:xfrm>
            <a:off x="1570250" y="452717"/>
            <a:ext cx="4127867" cy="4122871"/>
          </a:xfrm>
          <a:prstGeom prst="rect">
            <a:avLst/>
          </a:prstGeom>
        </p:spPr>
      </p:pic>
      <p:pic>
        <p:nvPicPr>
          <p:cNvPr id="7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76EA0135-9852-52FD-DF48-9250344D69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3" b="19881"/>
          <a:stretch/>
        </p:blipFill>
        <p:spPr>
          <a:xfrm>
            <a:off x="5912604" y="452716"/>
            <a:ext cx="4127866" cy="412287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5761669-3D34-499B-D4EA-C0429162892F}"/>
              </a:ext>
            </a:extLst>
          </p:cNvPr>
          <p:cNvSpPr txBox="1"/>
          <p:nvPr/>
        </p:nvSpPr>
        <p:spPr>
          <a:xfrm>
            <a:off x="1570250" y="654423"/>
            <a:ext cx="177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Doorgaan op de huidige weg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69180BE-5593-BA0E-C9A2-BD4CDCCEF0AA}"/>
              </a:ext>
            </a:extLst>
          </p:cNvPr>
          <p:cNvSpPr txBox="1"/>
          <p:nvPr/>
        </p:nvSpPr>
        <p:spPr>
          <a:xfrm>
            <a:off x="5988465" y="654423"/>
            <a:ext cx="177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Meebewegen</a:t>
            </a:r>
          </a:p>
          <a:p>
            <a:r>
              <a:rPr lang="nl-NL" b="1" dirty="0"/>
              <a:t>en veranderen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2128555-657F-39DC-A3F9-F2747A35BED5}"/>
              </a:ext>
            </a:extLst>
          </p:cNvPr>
          <p:cNvSpPr txBox="1"/>
          <p:nvPr/>
        </p:nvSpPr>
        <p:spPr>
          <a:xfrm>
            <a:off x="10829406" y="31376"/>
            <a:ext cx="177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Workshop 1</a:t>
            </a:r>
          </a:p>
        </p:txBody>
      </p:sp>
    </p:spTree>
    <p:extLst>
      <p:ext uri="{BB962C8B-B14F-4D97-AF65-F5344CB8AC3E}">
        <p14:creationId xmlns:p14="http://schemas.microsoft.com/office/powerpoint/2010/main" val="4243707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ooiNL">
  <a:themeElements>
    <a:clrScheme name="MooiN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8F6F2"/>
      </a:accent1>
      <a:accent2>
        <a:srgbClr val="007BC7"/>
      </a:accent2>
      <a:accent3>
        <a:srgbClr val="A90061"/>
      </a:accent3>
      <a:accent4>
        <a:srgbClr val="D4D5B1"/>
      </a:accent4>
      <a:accent5>
        <a:srgbClr val="BFBFBF"/>
      </a:accent5>
      <a:accent6>
        <a:srgbClr val="757070"/>
      </a:accent6>
      <a:hlink>
        <a:srgbClr val="000000"/>
      </a:hlink>
      <a:folHlink>
        <a:srgbClr val="000000"/>
      </a:folHlink>
    </a:clrScheme>
    <a:fontScheme name="MooiNL">
      <a:majorFont>
        <a:latin typeface="RijksoverheidSansWebText"/>
        <a:ea typeface=""/>
        <a:cs typeface=""/>
      </a:majorFont>
      <a:minorFont>
        <a:latin typeface="RijksoverheidSansWeb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MooiNL.potx" id="{C750C238-C9BE-4384-A49A-7F0E133F8DBC}" vid="{5AF812A1-B73D-4422-9C9A-A26FCD4ECC4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templates MooiNL</Template>
  <TotalTime>73</TotalTime>
  <Words>410</Words>
  <Application>Microsoft Office PowerPoint</Application>
  <PresentationFormat>Breedbeeld</PresentationFormat>
  <Paragraphs>57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 Neue Medium</vt:lpstr>
      <vt:lpstr>RijksoverheidSansWebText</vt:lpstr>
      <vt:lpstr>MooiNL</vt:lpstr>
      <vt:lpstr>Workshop  “Verstedelijken buiten de gebaande paden”  Welkom!  Namens: Mooi Nederland, team Verstedelijking BZK en PosadMaxwan</vt:lpstr>
      <vt:lpstr>6 “stel-dat” verkenningen</vt:lpstr>
      <vt:lpstr>Leefbare steden  en regio’s</vt:lpstr>
      <vt:lpstr>4 mogelijke toekomstbeelden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Wierenga, Elien</dc:creator>
  <cp:lastModifiedBy>Cateau Albers</cp:lastModifiedBy>
  <cp:revision>65</cp:revision>
  <dcterms:created xsi:type="dcterms:W3CDTF">2023-01-16T11:25:20Z</dcterms:created>
  <dcterms:modified xsi:type="dcterms:W3CDTF">2023-05-09T11:23:34Z</dcterms:modified>
</cp:coreProperties>
</file>