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20"/>
  </p:notesMasterIdLst>
  <p:sldIdLst>
    <p:sldId id="313" r:id="rId3"/>
    <p:sldId id="2735" r:id="rId4"/>
    <p:sldId id="2961" r:id="rId5"/>
    <p:sldId id="2866" r:id="rId6"/>
    <p:sldId id="2902" r:id="rId7"/>
    <p:sldId id="2939" r:id="rId8"/>
    <p:sldId id="2940" r:id="rId9"/>
    <p:sldId id="2941" r:id="rId10"/>
    <p:sldId id="2942" r:id="rId11"/>
    <p:sldId id="2709" r:id="rId12"/>
    <p:sldId id="2944" r:id="rId13"/>
    <p:sldId id="2945" r:id="rId14"/>
    <p:sldId id="2946" r:id="rId15"/>
    <p:sldId id="2947" r:id="rId16"/>
    <p:sldId id="2960" r:id="rId17"/>
    <p:sldId id="2962" r:id="rId18"/>
    <p:sldId id="2963" r:id="rId19"/>
  </p:sldIdLst>
  <p:sldSz cx="12192000" cy="6858000"/>
  <p:notesSz cx="6810375" cy="99425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CA8D5-BD5C-DAD6-9CF6-41FB151F2320}" name="Kuiper, Rienk" initials="KR" userId="S::kuiperr@pbl.nl::fbb2aa02-3031-4cef-b1c2-5e7c76950b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949"/>
    <a:srgbClr val="B6006C"/>
    <a:srgbClr val="FFD5EE"/>
    <a:srgbClr val="FFB3E0"/>
    <a:srgbClr val="FFEAA7"/>
    <a:srgbClr val="FFE697"/>
    <a:srgbClr val="401563"/>
    <a:srgbClr val="00ADEF"/>
    <a:srgbClr val="FBAD1D"/>
    <a:srgbClr val="FBA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89808" autoAdjust="0"/>
  </p:normalViewPr>
  <p:slideViewPr>
    <p:cSldViewPr>
      <p:cViewPr varScale="1">
        <p:scale>
          <a:sx n="68" d="100"/>
          <a:sy n="68" d="100"/>
        </p:scale>
        <p:origin x="804" y="66"/>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25" tIns="45713" rIns="91425" bIns="45713" rtlCol="0"/>
          <a:lstStyle>
            <a:lvl1pPr algn="l">
              <a:defRPr sz="1200"/>
            </a:lvl1pPr>
          </a:lstStyle>
          <a:p>
            <a:endParaRPr lang="nl-NL"/>
          </a:p>
        </p:txBody>
      </p:sp>
      <p:sp>
        <p:nvSpPr>
          <p:cNvPr id="3" name="Date Placeholder 2"/>
          <p:cNvSpPr>
            <a:spLocks noGrp="1"/>
          </p:cNvSpPr>
          <p:nvPr>
            <p:ph type="dt" idx="1"/>
          </p:nvPr>
        </p:nvSpPr>
        <p:spPr>
          <a:xfrm>
            <a:off x="3857637" y="0"/>
            <a:ext cx="2951163" cy="497126"/>
          </a:xfrm>
          <a:prstGeom prst="rect">
            <a:avLst/>
          </a:prstGeom>
        </p:spPr>
        <p:txBody>
          <a:bodyPr vert="horz" lIns="91425" tIns="45713" rIns="91425" bIns="45713" rtlCol="0"/>
          <a:lstStyle>
            <a:lvl1pPr algn="r">
              <a:defRPr sz="1200"/>
            </a:lvl1pPr>
          </a:lstStyle>
          <a:p>
            <a:fld id="{F7D2735E-3DD8-4C27-8DA6-0D086BED8661}" type="datetimeFigureOut">
              <a:rPr lang="nl-NL" smtClean="0"/>
              <a:t>15-6-2023</a:t>
            </a:fld>
            <a:endParaRPr lang="nl-NL"/>
          </a:p>
        </p:txBody>
      </p:sp>
      <p:sp>
        <p:nvSpPr>
          <p:cNvPr id="4" name="Slide Image Placeholder 3"/>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1425" tIns="45713" rIns="91425" bIns="45713" rtlCol="0" anchor="ctr"/>
          <a:lstStyle/>
          <a:p>
            <a:endParaRPr lang="nl-NL"/>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25" tIns="45713" rIns="91425"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43662"/>
            <a:ext cx="2951163" cy="497126"/>
          </a:xfrm>
          <a:prstGeom prst="rect">
            <a:avLst/>
          </a:prstGeom>
        </p:spPr>
        <p:txBody>
          <a:bodyPr vert="horz" lIns="91425" tIns="45713" rIns="91425" bIns="45713" rtlCol="0" anchor="b"/>
          <a:lstStyle>
            <a:lvl1pPr algn="l">
              <a:defRPr sz="1200"/>
            </a:lvl1pPr>
          </a:lstStyle>
          <a:p>
            <a:endParaRPr lang="nl-NL"/>
          </a:p>
        </p:txBody>
      </p:sp>
      <p:sp>
        <p:nvSpPr>
          <p:cNvPr id="7" name="Slide Number Placeholder 6"/>
          <p:cNvSpPr>
            <a:spLocks noGrp="1"/>
          </p:cNvSpPr>
          <p:nvPr>
            <p:ph type="sldNum" sz="quarter" idx="5"/>
          </p:nvPr>
        </p:nvSpPr>
        <p:spPr>
          <a:xfrm>
            <a:off x="3857637" y="9443662"/>
            <a:ext cx="2951163" cy="497126"/>
          </a:xfrm>
          <a:prstGeom prst="rect">
            <a:avLst/>
          </a:prstGeom>
        </p:spPr>
        <p:txBody>
          <a:bodyPr vert="horz" lIns="91425" tIns="45713" rIns="91425" bIns="45713" rtlCol="0" anchor="b"/>
          <a:lstStyle>
            <a:lvl1pPr algn="r">
              <a:defRPr sz="1200"/>
            </a:lvl1pPr>
          </a:lstStyle>
          <a:p>
            <a:fld id="{0064805C-F7E5-478F-AF2C-6B8A48D93146}" type="slidenum">
              <a:rPr lang="nl-NL" smtClean="0"/>
              <a:t>‹nr.›</a:t>
            </a:fld>
            <a:endParaRPr lang="nl-NL"/>
          </a:p>
        </p:txBody>
      </p:sp>
    </p:spTree>
    <p:extLst>
      <p:ext uri="{BB962C8B-B14F-4D97-AF65-F5344CB8AC3E}">
        <p14:creationId xmlns:p14="http://schemas.microsoft.com/office/powerpoint/2010/main" val="416881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dirty="0"/>
              <a:t>Titelslide voor presentatie David/Rienk</a:t>
            </a:r>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1</a:t>
            </a:fld>
            <a:endParaRPr lang="nl-NL"/>
          </a:p>
        </p:txBody>
      </p:sp>
    </p:spTree>
    <p:extLst>
      <p:ext uri="{BB962C8B-B14F-4D97-AF65-F5344CB8AC3E}">
        <p14:creationId xmlns:p14="http://schemas.microsoft.com/office/powerpoint/2010/main" val="154665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kaarten zijn ontwikkeld op basis van modellering (kwantitatief) en ontwerpend onderzoek (kwalitatief). Bovendien zijn hierbij vele experts en belanghebbenden betrokken in een reeks ateliers.</a:t>
            </a:r>
          </a:p>
          <a:p>
            <a:pPr marL="171450" indent="-171450">
              <a:buFontTx/>
              <a:buChar char="-"/>
            </a:pPr>
            <a:r>
              <a:rPr lang="nl-NL" dirty="0"/>
              <a:t>Verwijzen naar de interactieve kaartviewer op de PBL-website.</a:t>
            </a:r>
          </a:p>
          <a:p>
            <a:pPr marL="171450" indent="-171450">
              <a:buFontTx/>
              <a:buChar char="-"/>
            </a:pPr>
            <a:r>
              <a:rPr lang="nl-NL" dirty="0" err="1"/>
              <a:t>Één</a:t>
            </a:r>
            <a:r>
              <a:rPr lang="nl-NL" dirty="0"/>
              <a:t> kenmerkend element: Derde Maasvlakte voor combinatie van functies, </a:t>
            </a:r>
            <a:r>
              <a:rPr lang="nl-NL" dirty="0" err="1"/>
              <a:t>oa</a:t>
            </a:r>
            <a:r>
              <a:rPr lang="nl-NL" dirty="0"/>
              <a:t> op het gebied van </a:t>
            </a:r>
            <a:r>
              <a:rPr lang="nl-NL" dirty="0" err="1"/>
              <a:t>biobased</a:t>
            </a:r>
            <a:r>
              <a:rPr lang="nl-NL" dirty="0"/>
              <a:t> industrie, hernieuwbare energie en circulaire economie</a:t>
            </a:r>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11</a:t>
            </a:fld>
            <a:endParaRPr lang="nl-NL"/>
          </a:p>
        </p:txBody>
      </p:sp>
    </p:spTree>
    <p:extLst>
      <p:ext uri="{BB962C8B-B14F-4D97-AF65-F5344CB8AC3E}">
        <p14:creationId xmlns:p14="http://schemas.microsoft.com/office/powerpoint/2010/main" val="1422666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a:t>
            </a:r>
            <a:r>
              <a:rPr lang="nl-NL" dirty="0" err="1"/>
              <a:t>Één</a:t>
            </a:r>
            <a:r>
              <a:rPr lang="nl-NL" dirty="0"/>
              <a:t> kenmerkend element: verspreide verstedelijking door ‘</a:t>
            </a:r>
            <a:r>
              <a:rPr lang="nl-NL" dirty="0" err="1"/>
              <a:t>death</a:t>
            </a:r>
            <a:r>
              <a:rPr lang="nl-NL" dirty="0"/>
              <a:t> of </a:t>
            </a:r>
            <a:r>
              <a:rPr lang="nl-NL" dirty="0" err="1"/>
              <a:t>distance</a:t>
            </a:r>
            <a:r>
              <a:rPr lang="nl-NL"/>
              <a:t>’</a:t>
            </a:r>
            <a:endParaRPr lang="en-US" dirty="0"/>
          </a:p>
          <a:p>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12</a:t>
            </a:fld>
            <a:endParaRPr lang="nl-NL"/>
          </a:p>
        </p:txBody>
      </p:sp>
    </p:spTree>
    <p:extLst>
      <p:ext uri="{BB962C8B-B14F-4D97-AF65-F5344CB8AC3E}">
        <p14:creationId xmlns:p14="http://schemas.microsoft.com/office/powerpoint/2010/main" val="381832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a:t>
            </a:r>
            <a:r>
              <a:rPr lang="nl-NL" dirty="0" err="1"/>
              <a:t>Één</a:t>
            </a:r>
            <a:r>
              <a:rPr lang="nl-NL" dirty="0"/>
              <a:t> kenmerkend element: Ruimte voor de rivier in midden-Nederland: geen nieuwe woningbouw aldaar totdat duidelijk is waar ruimt nodig is voor waterberging </a:t>
            </a:r>
            <a:r>
              <a:rPr lang="nl-NL" dirty="0" err="1"/>
              <a:t>etc</a:t>
            </a:r>
            <a:r>
              <a:rPr lang="nl-NL" dirty="0"/>
              <a:t>; en veel ruimte voor extra natuur.</a:t>
            </a:r>
            <a:endParaRPr lang="en-US" dirty="0"/>
          </a:p>
          <a:p>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13</a:t>
            </a:fld>
            <a:endParaRPr lang="nl-NL"/>
          </a:p>
        </p:txBody>
      </p:sp>
    </p:spTree>
    <p:extLst>
      <p:ext uri="{BB962C8B-B14F-4D97-AF65-F5344CB8AC3E}">
        <p14:creationId xmlns:p14="http://schemas.microsoft.com/office/powerpoint/2010/main" val="172074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r>
              <a:rPr lang="nl-NL" dirty="0" err="1"/>
              <a:t>Één</a:t>
            </a:r>
            <a:r>
              <a:rPr lang="nl-NL" dirty="0"/>
              <a:t> kenmerkend element: reparatiehubs (circulaire economie) in en nabij steden en dorpen; dus niet grootschalige op een Derde Maasvlakte (daaraan is in dit scenario geen behoefte), maar dichtbij de burger, die er producten kan laten repareren en er ook nog terecht kan voor een praatje.</a:t>
            </a:r>
          </a:p>
          <a:p>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14</a:t>
            </a:fld>
            <a:endParaRPr lang="nl-NL"/>
          </a:p>
        </p:txBody>
      </p:sp>
    </p:spTree>
    <p:extLst>
      <p:ext uri="{BB962C8B-B14F-4D97-AF65-F5344CB8AC3E}">
        <p14:creationId xmlns:p14="http://schemas.microsoft.com/office/powerpoint/2010/main" val="3554209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15</a:t>
            </a:fld>
            <a:endParaRPr lang="nl-NL"/>
          </a:p>
        </p:txBody>
      </p:sp>
    </p:spTree>
    <p:extLst>
      <p:ext uri="{BB962C8B-B14F-4D97-AF65-F5344CB8AC3E}">
        <p14:creationId xmlns:p14="http://schemas.microsoft.com/office/powerpoint/2010/main" val="269395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2</a:t>
            </a:fld>
            <a:endParaRPr lang="nl-NL"/>
          </a:p>
        </p:txBody>
      </p:sp>
    </p:spTree>
    <p:extLst>
      <p:ext uri="{BB962C8B-B14F-4D97-AF65-F5344CB8AC3E}">
        <p14:creationId xmlns:p14="http://schemas.microsoft.com/office/powerpoint/2010/main" val="32162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3</a:t>
            </a:fld>
            <a:endParaRPr lang="nl-NL"/>
          </a:p>
        </p:txBody>
      </p:sp>
    </p:spTree>
    <p:extLst>
      <p:ext uri="{BB962C8B-B14F-4D97-AF65-F5344CB8AC3E}">
        <p14:creationId xmlns:p14="http://schemas.microsoft.com/office/powerpoint/2010/main" val="103544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Scenario’s kunnen twee soorten kennis over de toekomst opleveren: beide zinvol voor toekomstbestendig leefomgevingsbeleid:</a:t>
            </a:r>
          </a:p>
          <a:p>
            <a:pPr marL="628650" lvl="1" indent="-171450">
              <a:buFontTx/>
              <a:buChar char="-"/>
            </a:pPr>
            <a:r>
              <a:rPr lang="nl-NL" dirty="0"/>
              <a:t>Onzekere ontwikkelingen</a:t>
            </a:r>
          </a:p>
          <a:p>
            <a:pPr marL="628650" lvl="1" indent="-171450">
              <a:buFontTx/>
              <a:buChar char="-"/>
            </a:pPr>
            <a:r>
              <a:rPr lang="nl-NL" dirty="0"/>
              <a:t>Veranderingen in maatschappelijke opvattingen over transities (terwijl de noodzaak ervan een lange adem vergt)</a:t>
            </a:r>
          </a:p>
          <a:p>
            <a:pPr marL="171450" indent="-171450">
              <a:buFontTx/>
              <a:buChar char="-"/>
            </a:pPr>
            <a:endParaRPr lang="nl-NL" dirty="0"/>
          </a:p>
          <a:p>
            <a:pPr marL="171450" indent="-171450">
              <a:buFontTx/>
              <a:buChar char="-"/>
            </a:pPr>
            <a:r>
              <a:rPr lang="nl-NL" sz="1200" dirty="0"/>
              <a:t>Vier scenario’s gebaseerd op verschillende maatschappijbeelden (andere waarden dominant)</a:t>
            </a:r>
          </a:p>
          <a:p>
            <a:pPr marL="171450" indent="-171450">
              <a:buFontTx/>
              <a:buChar char="-"/>
            </a:pPr>
            <a:r>
              <a:rPr lang="nl-NL" sz="1200" dirty="0"/>
              <a:t>Vijf thema’s: vrijwel alle ruimtevragers in NL</a:t>
            </a:r>
            <a:endParaRPr lang="nl-NL" dirty="0"/>
          </a:p>
          <a:p>
            <a:pPr marL="171450" indent="-171450">
              <a:buFontTx/>
              <a:buChar char="-"/>
            </a:pPr>
            <a:endParaRPr lang="nl-NL" dirty="0"/>
          </a:p>
          <a:p>
            <a:pPr marL="171450" indent="-171450">
              <a:buFontTx/>
              <a:buChar char="-"/>
            </a:pPr>
            <a:r>
              <a:rPr lang="nl-NL" dirty="0"/>
              <a:t>Tijdhorizon: 2050 (en 2100 waar nodig/mogelijk): verschillende ‘eind’-beelden en verschillende paden met beleidsopties ernaartoe</a:t>
            </a:r>
          </a:p>
          <a:p>
            <a:pPr marL="171450" indent="-171450">
              <a:buFontTx/>
              <a:buChar char="-"/>
            </a:pPr>
            <a:r>
              <a:rPr lang="nl-NL" dirty="0"/>
              <a:t>Exploratief, prikkelend, onderscheidend, plausibel</a:t>
            </a:r>
          </a:p>
          <a:p>
            <a:pPr marL="171450" indent="-171450">
              <a:buFontTx/>
              <a:buChar char="-"/>
            </a:pPr>
            <a:r>
              <a:rPr lang="nl-NL" dirty="0"/>
              <a:t>Volle breedte van de NOVI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Scenario’s zijn middel met als doel om boodschappen te formuleren waarmee beleidsmakers op korte termijn aan de slag kunnen.</a:t>
            </a:r>
          </a:p>
          <a:p>
            <a:pPr marL="0" indent="0">
              <a:buFontTx/>
              <a:buNone/>
            </a:pPr>
            <a:endParaRPr lang="nl-NL" dirty="0"/>
          </a:p>
          <a:p>
            <a:endParaRPr lang="nl-NL"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4</a:t>
            </a:fld>
            <a:endParaRPr lang="nl-NL"/>
          </a:p>
        </p:txBody>
      </p:sp>
    </p:spTree>
    <p:extLst>
      <p:ext uri="{BB962C8B-B14F-4D97-AF65-F5344CB8AC3E}">
        <p14:creationId xmlns:p14="http://schemas.microsoft.com/office/powerpoint/2010/main" val="731893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5</a:t>
            </a:fld>
            <a:endParaRPr lang="nl-NL"/>
          </a:p>
        </p:txBody>
      </p:sp>
    </p:spTree>
    <p:extLst>
      <p:ext uri="{BB962C8B-B14F-4D97-AF65-F5344CB8AC3E}">
        <p14:creationId xmlns:p14="http://schemas.microsoft.com/office/powerpoint/2010/main" val="196245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Meteen ook duidelijk in beeld: de scenario’s gaan over stad, land en Noordzee.</a:t>
            </a:r>
          </a:p>
          <a:p>
            <a:pPr marL="171450" indent="-171450">
              <a:buFontTx/>
              <a:buChar char="-"/>
            </a:pPr>
            <a:r>
              <a:rPr lang="nl-NL" dirty="0"/>
              <a:t>Marktgericht: grote bedrijven in de lead; Rijksoverheid faciliteert</a:t>
            </a:r>
          </a:p>
          <a:p>
            <a:pPr marL="171450" indent="-171450">
              <a:buFontTx/>
              <a:buChar char="-"/>
            </a:pPr>
            <a:r>
              <a:rPr lang="nl-NL" dirty="0"/>
              <a:t>Materieel welvarend</a:t>
            </a:r>
          </a:p>
          <a:p>
            <a:pPr marL="171450" indent="-171450">
              <a:buFontTx/>
              <a:buChar char="-"/>
            </a:pPr>
            <a:r>
              <a:rPr lang="nl-NL" dirty="0"/>
              <a:t>Grote welvaarts- en ruimtelijke ongelijkheid</a:t>
            </a:r>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4805C-F7E5-478F-AF2C-6B8A48D9314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478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Digitalisering</a:t>
            </a:r>
          </a:p>
          <a:p>
            <a:pPr marL="171450" indent="-171450">
              <a:buFontTx/>
              <a:buChar char="-"/>
            </a:pPr>
            <a:r>
              <a:rPr lang="nl-NL" dirty="0"/>
              <a:t>Fragmentatie</a:t>
            </a:r>
          </a:p>
          <a:p>
            <a:pPr marL="171450" indent="-171450">
              <a:buFontTx/>
              <a:buChar char="-"/>
            </a:pPr>
            <a:r>
              <a:rPr lang="nl-NL" dirty="0"/>
              <a:t>Flexibiliteit, rommeliger aanblik ruimte</a:t>
            </a:r>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7</a:t>
            </a:fld>
            <a:endParaRPr lang="nl-NL"/>
          </a:p>
        </p:txBody>
      </p:sp>
    </p:spTree>
    <p:extLst>
      <p:ext uri="{BB962C8B-B14F-4D97-AF65-F5344CB8AC3E}">
        <p14:creationId xmlns:p14="http://schemas.microsoft.com/office/powerpoint/2010/main" val="143318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Mens als onderdeel van natuur</a:t>
            </a:r>
          </a:p>
          <a:p>
            <a:pPr marL="171450" indent="-171450">
              <a:buFontTx/>
              <a:buChar char="-"/>
            </a:pPr>
            <a:r>
              <a:rPr lang="nl-NL" dirty="0"/>
              <a:t>Vergroening</a:t>
            </a:r>
          </a:p>
          <a:p>
            <a:pPr marL="171450" indent="-171450">
              <a:buFontTx/>
              <a:buChar char="-"/>
            </a:pPr>
            <a:r>
              <a:rPr lang="nl-NL" dirty="0"/>
              <a:t>Samenleving spreekt Rijksoverheid aan op regierol: het Rijk normeert en handhaaft</a:t>
            </a:r>
          </a:p>
          <a:p>
            <a:pPr marL="171450" indent="-171450">
              <a:buFontTx/>
              <a:buChar char="-"/>
            </a:pPr>
            <a:r>
              <a:rPr lang="nl-NL" dirty="0"/>
              <a:t>Minder consumptievrijheid</a:t>
            </a:r>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8</a:t>
            </a:fld>
            <a:endParaRPr lang="nl-NL"/>
          </a:p>
        </p:txBody>
      </p:sp>
    </p:spTree>
    <p:extLst>
      <p:ext uri="{BB962C8B-B14F-4D97-AF65-F5344CB8AC3E}">
        <p14:creationId xmlns:p14="http://schemas.microsoft.com/office/powerpoint/2010/main" val="65176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Mens als onderdeel van gemeenschap</a:t>
            </a:r>
          </a:p>
          <a:p>
            <a:pPr marL="171450" indent="-171450">
              <a:buFontTx/>
              <a:buChar char="-"/>
            </a:pPr>
            <a:r>
              <a:rPr lang="nl-NL" dirty="0"/>
              <a:t>Lokale en regionale zeggenschap over dagelijkse, directe leefomgeving</a:t>
            </a:r>
          </a:p>
          <a:p>
            <a:pPr marL="171450" indent="-171450">
              <a:buFontTx/>
              <a:buChar char="-"/>
            </a:pPr>
            <a:r>
              <a:rPr lang="nl-NL" dirty="0"/>
              <a:t>Grootschalige infrastructuur en beleidsinterventies op hogere schaalniveaus komen moeilijk tot stand</a:t>
            </a:r>
            <a:endParaRPr lang="en-US" dirty="0"/>
          </a:p>
        </p:txBody>
      </p:sp>
      <p:sp>
        <p:nvSpPr>
          <p:cNvPr id="4" name="Tijdelijke aanduiding voor dianummer 3"/>
          <p:cNvSpPr>
            <a:spLocks noGrp="1"/>
          </p:cNvSpPr>
          <p:nvPr>
            <p:ph type="sldNum" sz="quarter" idx="5"/>
          </p:nvPr>
        </p:nvSpPr>
        <p:spPr/>
        <p:txBody>
          <a:bodyPr/>
          <a:lstStyle/>
          <a:p>
            <a:fld id="{0064805C-F7E5-478F-AF2C-6B8A48D93146}" type="slidenum">
              <a:rPr lang="nl-NL" smtClean="0"/>
              <a:t>9</a:t>
            </a:fld>
            <a:endParaRPr lang="nl-NL"/>
          </a:p>
        </p:txBody>
      </p:sp>
    </p:spTree>
    <p:extLst>
      <p:ext uri="{BB962C8B-B14F-4D97-AF65-F5344CB8AC3E}">
        <p14:creationId xmlns:p14="http://schemas.microsoft.com/office/powerpoint/2010/main" val="95249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#NL2050</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73501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r>
              <a:rPr lang="nl-NL"/>
              <a:t>#NL2050</a:t>
            </a:r>
          </a:p>
        </p:txBody>
      </p:sp>
      <p:sp>
        <p:nvSpPr>
          <p:cNvPr id="7" name="Slide Number Placeholder 6"/>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291366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#NL2050</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640029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#NL2050</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2983666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C130F-A076-4784-B695-87A02D23B91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19C4358-176B-4E56-BFEC-61D3CFF23A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982B7C3-FE94-4006-BF15-FD1E6361785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9D24406F-8268-4C79-9B78-D5D733C90E4D}"/>
              </a:ext>
            </a:extLst>
          </p:cNvPr>
          <p:cNvSpPr>
            <a:spLocks noGrp="1"/>
          </p:cNvSpPr>
          <p:nvPr>
            <p:ph type="ftr" sz="quarter" idx="11"/>
          </p:nvPr>
        </p:nvSpPr>
        <p:spPr/>
        <p:txBody>
          <a:bodyPr/>
          <a:lstStyle/>
          <a:p>
            <a:r>
              <a:rPr lang="nl-NL"/>
              <a:t>#NL2050</a:t>
            </a:r>
          </a:p>
        </p:txBody>
      </p:sp>
      <p:sp>
        <p:nvSpPr>
          <p:cNvPr id="6" name="Tijdelijke aanduiding voor dianummer 5">
            <a:extLst>
              <a:ext uri="{FF2B5EF4-FFF2-40B4-BE49-F238E27FC236}">
                <a16:creationId xmlns:a16="http://schemas.microsoft.com/office/drawing/2014/main" id="{86CCE45D-4357-4DE4-98F0-684490417E3C}"/>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3849405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A90C4-E123-4738-9A64-1F6E09E7B7A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6478619-B183-4A91-A47D-8712AC2081F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4996A1E-6865-4433-B95A-BE7F92DF447D}"/>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A4180940-8B09-4356-8033-939886BAB269}"/>
              </a:ext>
            </a:extLst>
          </p:cNvPr>
          <p:cNvSpPr>
            <a:spLocks noGrp="1"/>
          </p:cNvSpPr>
          <p:nvPr>
            <p:ph type="ftr" sz="quarter" idx="11"/>
          </p:nvPr>
        </p:nvSpPr>
        <p:spPr/>
        <p:txBody>
          <a:bodyPr/>
          <a:lstStyle/>
          <a:p>
            <a:r>
              <a:rPr lang="nl-NL"/>
              <a:t>#NL2050</a:t>
            </a:r>
          </a:p>
        </p:txBody>
      </p:sp>
      <p:sp>
        <p:nvSpPr>
          <p:cNvPr id="6" name="Tijdelijke aanduiding voor dianummer 5">
            <a:extLst>
              <a:ext uri="{FF2B5EF4-FFF2-40B4-BE49-F238E27FC236}">
                <a16:creationId xmlns:a16="http://schemas.microsoft.com/office/drawing/2014/main" id="{E06FF669-0F94-43B6-B8CC-40593CD5F879}"/>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448869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FE923-198F-4DAD-831D-67CA0770234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3DA3F9B-B8A6-4DE8-9F58-7C8377C2F3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A5766C2-8E34-47BB-93FC-84C392E3E00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17805B90-784A-45A4-8BC9-1100ED12063E}"/>
              </a:ext>
            </a:extLst>
          </p:cNvPr>
          <p:cNvSpPr>
            <a:spLocks noGrp="1"/>
          </p:cNvSpPr>
          <p:nvPr>
            <p:ph type="ftr" sz="quarter" idx="11"/>
          </p:nvPr>
        </p:nvSpPr>
        <p:spPr/>
        <p:txBody>
          <a:bodyPr/>
          <a:lstStyle/>
          <a:p>
            <a:r>
              <a:rPr lang="nl-NL"/>
              <a:t>#NL2050</a:t>
            </a:r>
          </a:p>
        </p:txBody>
      </p:sp>
      <p:sp>
        <p:nvSpPr>
          <p:cNvPr id="6" name="Tijdelijke aanduiding voor dianummer 5">
            <a:extLst>
              <a:ext uri="{FF2B5EF4-FFF2-40B4-BE49-F238E27FC236}">
                <a16:creationId xmlns:a16="http://schemas.microsoft.com/office/drawing/2014/main" id="{C8FA6100-ACD7-4FB2-80C0-06E50D8DA7EA}"/>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922994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A5223-5EC3-4437-B2E4-9B2BC181DEA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2B5D6D4-D70C-4F4F-A952-0ADBD81F49A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856A536-C4FF-44C6-ACD2-F078CAAEEDE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1B2630C-1BCE-4ABB-AD50-930A799E75F0}"/>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1089D3B3-E684-4BF8-AEE8-DC593A8F5405}"/>
              </a:ext>
            </a:extLst>
          </p:cNvPr>
          <p:cNvSpPr>
            <a:spLocks noGrp="1"/>
          </p:cNvSpPr>
          <p:nvPr>
            <p:ph type="ftr" sz="quarter" idx="11"/>
          </p:nvPr>
        </p:nvSpPr>
        <p:spPr/>
        <p:txBody>
          <a:bodyPr/>
          <a:lstStyle/>
          <a:p>
            <a:r>
              <a:rPr lang="nl-NL"/>
              <a:t>#NL2050</a:t>
            </a:r>
          </a:p>
        </p:txBody>
      </p:sp>
      <p:sp>
        <p:nvSpPr>
          <p:cNvPr id="7" name="Tijdelijke aanduiding voor dianummer 6">
            <a:extLst>
              <a:ext uri="{FF2B5EF4-FFF2-40B4-BE49-F238E27FC236}">
                <a16:creationId xmlns:a16="http://schemas.microsoft.com/office/drawing/2014/main" id="{27975412-1409-45C9-B283-1976560B6D58}"/>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4039768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83C94-3AE8-4CA6-9463-EE174DAD4B3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8C1B755-4F04-4699-A337-B8C84B367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727F25C-4640-4FD1-B84E-E85E2453683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D32A4DE-876D-40F2-AC7E-3ABC6FEB3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C9EA925-F932-4CF8-9876-D411917288C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DD36AA5-0D5F-4BA2-B0D1-CAB6121081AF}"/>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451E6945-C58B-4902-B8E0-ECD78914396D}"/>
              </a:ext>
            </a:extLst>
          </p:cNvPr>
          <p:cNvSpPr>
            <a:spLocks noGrp="1"/>
          </p:cNvSpPr>
          <p:nvPr>
            <p:ph type="ftr" sz="quarter" idx="11"/>
          </p:nvPr>
        </p:nvSpPr>
        <p:spPr/>
        <p:txBody>
          <a:bodyPr/>
          <a:lstStyle/>
          <a:p>
            <a:r>
              <a:rPr lang="nl-NL"/>
              <a:t>#NL2050</a:t>
            </a:r>
          </a:p>
        </p:txBody>
      </p:sp>
      <p:sp>
        <p:nvSpPr>
          <p:cNvPr id="9" name="Tijdelijke aanduiding voor dianummer 8">
            <a:extLst>
              <a:ext uri="{FF2B5EF4-FFF2-40B4-BE49-F238E27FC236}">
                <a16:creationId xmlns:a16="http://schemas.microsoft.com/office/drawing/2014/main" id="{4B83CB8F-244F-4D7A-B6A0-44C41EF59C76}"/>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1052388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BF52E6-307B-4071-B322-6C76B935C9F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8A2B7DF-4599-47EB-8E99-C514CB1E2A28}"/>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E2B52B0B-7596-4E1A-867B-DC370B77BC36}"/>
              </a:ext>
            </a:extLst>
          </p:cNvPr>
          <p:cNvSpPr>
            <a:spLocks noGrp="1"/>
          </p:cNvSpPr>
          <p:nvPr>
            <p:ph type="ftr" sz="quarter" idx="11"/>
          </p:nvPr>
        </p:nvSpPr>
        <p:spPr/>
        <p:txBody>
          <a:bodyPr/>
          <a:lstStyle/>
          <a:p>
            <a:r>
              <a:rPr lang="nl-NL"/>
              <a:t>#NL2050</a:t>
            </a:r>
          </a:p>
        </p:txBody>
      </p:sp>
      <p:sp>
        <p:nvSpPr>
          <p:cNvPr id="5" name="Tijdelijke aanduiding voor dianummer 4">
            <a:extLst>
              <a:ext uri="{FF2B5EF4-FFF2-40B4-BE49-F238E27FC236}">
                <a16:creationId xmlns:a16="http://schemas.microsoft.com/office/drawing/2014/main" id="{690EED13-A233-443A-AE0D-25F819440A20}"/>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924669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EEDB134-BB50-4DB8-BCA1-0A9572BDB8B0}"/>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EC72BB25-1086-489B-B9D1-AA92E5ECF979}"/>
              </a:ext>
            </a:extLst>
          </p:cNvPr>
          <p:cNvSpPr>
            <a:spLocks noGrp="1"/>
          </p:cNvSpPr>
          <p:nvPr>
            <p:ph type="ftr" sz="quarter" idx="11"/>
          </p:nvPr>
        </p:nvSpPr>
        <p:spPr/>
        <p:txBody>
          <a:bodyPr/>
          <a:lstStyle/>
          <a:p>
            <a:r>
              <a:rPr lang="nl-NL"/>
              <a:t>#NL2050</a:t>
            </a:r>
          </a:p>
        </p:txBody>
      </p:sp>
      <p:sp>
        <p:nvSpPr>
          <p:cNvPr id="4" name="Tijdelijke aanduiding voor dianummer 3">
            <a:extLst>
              <a:ext uri="{FF2B5EF4-FFF2-40B4-BE49-F238E27FC236}">
                <a16:creationId xmlns:a16="http://schemas.microsoft.com/office/drawing/2014/main" id="{03BA2685-27F7-4310-A701-F03B85791490}"/>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42404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Footer Placeholder 4"/>
          <p:cNvSpPr>
            <a:spLocks noGrp="1"/>
          </p:cNvSpPr>
          <p:nvPr>
            <p:ph type="ftr" sz="quarter" idx="11"/>
          </p:nvPr>
        </p:nvSpPr>
        <p:spPr/>
        <p:txBody>
          <a:bodyPr/>
          <a:lstStyle/>
          <a:p>
            <a:r>
              <a:rPr lang="nl-NL"/>
              <a:t>#NL2050</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711573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0FE17-FD60-43D8-892A-7FE87F72374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F046E25-FCEF-46A7-8CE6-40230299BB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D94FEB6-F3E9-4AD8-AC38-9A6E80CA9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DE46F60-00C3-40F8-8EFD-C599D006EB20}"/>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F0F93379-7F2D-4BA0-AA6C-5D09112F2307}"/>
              </a:ext>
            </a:extLst>
          </p:cNvPr>
          <p:cNvSpPr>
            <a:spLocks noGrp="1"/>
          </p:cNvSpPr>
          <p:nvPr>
            <p:ph type="ftr" sz="quarter" idx="11"/>
          </p:nvPr>
        </p:nvSpPr>
        <p:spPr/>
        <p:txBody>
          <a:bodyPr/>
          <a:lstStyle/>
          <a:p>
            <a:r>
              <a:rPr lang="nl-NL"/>
              <a:t>#NL2050</a:t>
            </a:r>
          </a:p>
        </p:txBody>
      </p:sp>
      <p:sp>
        <p:nvSpPr>
          <p:cNvPr id="7" name="Tijdelijke aanduiding voor dianummer 6">
            <a:extLst>
              <a:ext uri="{FF2B5EF4-FFF2-40B4-BE49-F238E27FC236}">
                <a16:creationId xmlns:a16="http://schemas.microsoft.com/office/drawing/2014/main" id="{0D58B818-1A28-43FC-B390-3DB82EDE11B7}"/>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2717246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A47F4-26CD-4D68-8BF2-F8CB1940CB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386ED6C-2A1C-43FA-AC59-D762D393F8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145F3CB-CA8B-4608-9096-F91305B16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8E47367-9209-42D9-8F56-76D9534D5201}"/>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D2E7F648-D263-448F-83DF-D09725FC6A48}"/>
              </a:ext>
            </a:extLst>
          </p:cNvPr>
          <p:cNvSpPr>
            <a:spLocks noGrp="1"/>
          </p:cNvSpPr>
          <p:nvPr>
            <p:ph type="ftr" sz="quarter" idx="11"/>
          </p:nvPr>
        </p:nvSpPr>
        <p:spPr/>
        <p:txBody>
          <a:bodyPr/>
          <a:lstStyle/>
          <a:p>
            <a:r>
              <a:rPr lang="nl-NL"/>
              <a:t>#NL2050</a:t>
            </a:r>
          </a:p>
        </p:txBody>
      </p:sp>
      <p:sp>
        <p:nvSpPr>
          <p:cNvPr id="7" name="Tijdelijke aanduiding voor dianummer 6">
            <a:extLst>
              <a:ext uri="{FF2B5EF4-FFF2-40B4-BE49-F238E27FC236}">
                <a16:creationId xmlns:a16="http://schemas.microsoft.com/office/drawing/2014/main" id="{E7DB0829-B85D-4D1C-BD0A-9A12D2E4BC63}"/>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3598864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BF4B3-4C2F-4F50-A0AD-AA3388BC963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E464677-AC29-4C7E-8F71-0375F0367CC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E9442C8-AEE8-4BFC-AB5C-0F9BEA4501C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9B0453A-A4FF-47A3-BFEB-B766BE13A595}"/>
              </a:ext>
            </a:extLst>
          </p:cNvPr>
          <p:cNvSpPr>
            <a:spLocks noGrp="1"/>
          </p:cNvSpPr>
          <p:nvPr>
            <p:ph type="ftr" sz="quarter" idx="11"/>
          </p:nvPr>
        </p:nvSpPr>
        <p:spPr/>
        <p:txBody>
          <a:bodyPr/>
          <a:lstStyle/>
          <a:p>
            <a:r>
              <a:rPr lang="nl-NL"/>
              <a:t>#NL2050</a:t>
            </a:r>
          </a:p>
        </p:txBody>
      </p:sp>
      <p:sp>
        <p:nvSpPr>
          <p:cNvPr id="6" name="Tijdelijke aanduiding voor dianummer 5">
            <a:extLst>
              <a:ext uri="{FF2B5EF4-FFF2-40B4-BE49-F238E27FC236}">
                <a16:creationId xmlns:a16="http://schemas.microsoft.com/office/drawing/2014/main" id="{B747DDE5-AFFD-47D6-BBBF-D41035209D6D}"/>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2293743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E584455-06F3-4E98-9E69-0C9FF2F6567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9D53439-357F-485B-816D-C828942F870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E2D2B3-5908-4CD0-BA80-D1AADDBAFD91}"/>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9B0717BD-B1C1-4E18-90C3-52BDFE47D218}"/>
              </a:ext>
            </a:extLst>
          </p:cNvPr>
          <p:cNvSpPr>
            <a:spLocks noGrp="1"/>
          </p:cNvSpPr>
          <p:nvPr>
            <p:ph type="ftr" sz="quarter" idx="11"/>
          </p:nvPr>
        </p:nvSpPr>
        <p:spPr/>
        <p:txBody>
          <a:bodyPr/>
          <a:lstStyle/>
          <a:p>
            <a:r>
              <a:rPr lang="nl-NL"/>
              <a:t>#NL2050</a:t>
            </a:r>
          </a:p>
        </p:txBody>
      </p:sp>
      <p:sp>
        <p:nvSpPr>
          <p:cNvPr id="6" name="Tijdelijke aanduiding voor dianummer 5">
            <a:extLst>
              <a:ext uri="{FF2B5EF4-FFF2-40B4-BE49-F238E27FC236}">
                <a16:creationId xmlns:a16="http://schemas.microsoft.com/office/drawing/2014/main" id="{A6182BC5-6E39-4B18-8409-EEBEEA1A5CFF}"/>
              </a:ext>
            </a:extLst>
          </p:cNvPr>
          <p:cNvSpPr>
            <a:spLocks noGrp="1"/>
          </p:cNvSpPr>
          <p:nvPr>
            <p:ph type="sldNum" sz="quarter" idx="12"/>
          </p:nvPr>
        </p:nvSpPr>
        <p:spPr/>
        <p:txBody>
          <a:bodyPr/>
          <a:lstStyle/>
          <a:p>
            <a:fld id="{103D4C7E-1A32-4127-94AD-3B9BE0400B43}" type="slidenum">
              <a:rPr lang="nl-NL" smtClean="0"/>
              <a:t>‹nr.›</a:t>
            </a:fld>
            <a:endParaRPr lang="nl-NL"/>
          </a:p>
        </p:txBody>
      </p:sp>
    </p:spTree>
    <p:extLst>
      <p:ext uri="{BB962C8B-B14F-4D97-AF65-F5344CB8AC3E}">
        <p14:creationId xmlns:p14="http://schemas.microsoft.com/office/powerpoint/2010/main" val="1931335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D3AFC-7169-4571-8E6D-240BB4CEE6B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033C578-6F69-4FEC-8BB7-D8C0FFE3DD51}"/>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2C8DA5AF-85E0-4C98-8855-473C10B785C8}"/>
              </a:ext>
            </a:extLst>
          </p:cNvPr>
          <p:cNvSpPr>
            <a:spLocks noGrp="1"/>
          </p:cNvSpPr>
          <p:nvPr>
            <p:ph type="ftr" sz="quarter" idx="11"/>
          </p:nvPr>
        </p:nvSpPr>
        <p:spPr/>
        <p:txBody>
          <a:bodyPr/>
          <a:lstStyle/>
          <a:p>
            <a:r>
              <a:rPr lang="nl-NL"/>
              <a:t>#NL2050</a:t>
            </a:r>
          </a:p>
        </p:txBody>
      </p:sp>
      <p:sp>
        <p:nvSpPr>
          <p:cNvPr id="5" name="Tijdelijke aanduiding voor dianummer 4">
            <a:extLst>
              <a:ext uri="{FF2B5EF4-FFF2-40B4-BE49-F238E27FC236}">
                <a16:creationId xmlns:a16="http://schemas.microsoft.com/office/drawing/2014/main" id="{7CDBDB12-BC79-438A-B196-7302CE8C9C7C}"/>
              </a:ext>
            </a:extLst>
          </p:cNvPr>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248463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#NL2050</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225940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r>
              <a:rPr lang="nl-NL"/>
              <a:t>#NL2050</a:t>
            </a:r>
          </a:p>
        </p:txBody>
      </p:sp>
      <p:sp>
        <p:nvSpPr>
          <p:cNvPr id="7" name="Slide Number Placeholder 6"/>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4039314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endParaRPr lang="nl-NL"/>
          </a:p>
        </p:txBody>
      </p:sp>
      <p:sp>
        <p:nvSpPr>
          <p:cNvPr id="8" name="Footer Placeholder 7"/>
          <p:cNvSpPr>
            <a:spLocks noGrp="1"/>
          </p:cNvSpPr>
          <p:nvPr>
            <p:ph type="ftr" sz="quarter" idx="11"/>
          </p:nvPr>
        </p:nvSpPr>
        <p:spPr/>
        <p:txBody>
          <a:bodyPr/>
          <a:lstStyle/>
          <a:p>
            <a:r>
              <a:rPr lang="nl-NL"/>
              <a:t>#NL2050</a:t>
            </a:r>
          </a:p>
        </p:txBody>
      </p:sp>
      <p:sp>
        <p:nvSpPr>
          <p:cNvPr id="9" name="Slide Number Placeholder 8"/>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422733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endParaRPr lang="nl-NL"/>
          </a:p>
        </p:txBody>
      </p:sp>
      <p:sp>
        <p:nvSpPr>
          <p:cNvPr id="4" name="Footer Placeholder 3"/>
          <p:cNvSpPr>
            <a:spLocks noGrp="1"/>
          </p:cNvSpPr>
          <p:nvPr>
            <p:ph type="ftr" sz="quarter" idx="11"/>
          </p:nvPr>
        </p:nvSpPr>
        <p:spPr/>
        <p:txBody>
          <a:bodyPr/>
          <a:lstStyle/>
          <a:p>
            <a:r>
              <a:rPr lang="nl-NL"/>
              <a:t>#NL2050</a:t>
            </a:r>
          </a:p>
        </p:txBody>
      </p:sp>
      <p:sp>
        <p:nvSpPr>
          <p:cNvPr id="5" name="Slide Number Placeholder 4"/>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317340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r>
              <a:rPr lang="nl-NL"/>
              <a:t>#NL2050</a:t>
            </a:r>
          </a:p>
        </p:txBody>
      </p:sp>
      <p:sp>
        <p:nvSpPr>
          <p:cNvPr id="4" name="Slide Number Placeholder 3"/>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32257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r>
              <a:rPr lang="nl-NL"/>
              <a:t>#NL2050</a:t>
            </a:r>
          </a:p>
        </p:txBody>
      </p:sp>
      <p:sp>
        <p:nvSpPr>
          <p:cNvPr id="7" name="Slide Number Placeholder 6"/>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856274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#NL2050</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C8C53-02E6-4493-9744-9EB4A6C9324E}" type="slidenum">
              <a:rPr lang="nl-NL" smtClean="0"/>
              <a:t>‹nr.›</a:t>
            </a:fld>
            <a:endParaRPr lang="nl-NL"/>
          </a:p>
        </p:txBody>
      </p:sp>
    </p:spTree>
    <p:extLst>
      <p:ext uri="{BB962C8B-B14F-4D97-AF65-F5344CB8AC3E}">
        <p14:creationId xmlns:p14="http://schemas.microsoft.com/office/powerpoint/2010/main" val="4287364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FE6E98F-0B0E-4512-AAD1-4A117AF2D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A613A7-0A9D-4FD9-8E1D-DD2693939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425478-EA00-45E6-BB4D-411CD1DFA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4F89ED9E-371C-4936-898F-6D6D17E80F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#NL2050</a:t>
            </a:r>
          </a:p>
        </p:txBody>
      </p:sp>
      <p:sp>
        <p:nvSpPr>
          <p:cNvPr id="6" name="Tijdelijke aanduiding voor dianummer 5">
            <a:extLst>
              <a:ext uri="{FF2B5EF4-FFF2-40B4-BE49-F238E27FC236}">
                <a16:creationId xmlns:a16="http://schemas.microsoft.com/office/drawing/2014/main" id="{266C668C-DCBD-4005-9538-28BCA8719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D4C7E-1A32-4127-94AD-3B9BE0400B43}" type="slidenum">
              <a:rPr lang="nl-NL" smtClean="0"/>
              <a:t>‹nr.›</a:t>
            </a:fld>
            <a:endParaRPr lang="nl-NL"/>
          </a:p>
        </p:txBody>
      </p:sp>
    </p:spTree>
    <p:extLst>
      <p:ext uri="{BB962C8B-B14F-4D97-AF65-F5344CB8AC3E}">
        <p14:creationId xmlns:p14="http://schemas.microsoft.com/office/powerpoint/2010/main" val="15054088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5FB5116-23FF-6CC9-58AB-BCFC6D1F2F31}"/>
              </a:ext>
            </a:extLst>
          </p:cNvPr>
          <p:cNvPicPr>
            <a:picLocks noChangeAspect="1"/>
          </p:cNvPicPr>
          <p:nvPr/>
        </p:nvPicPr>
        <p:blipFill>
          <a:blip r:embed="rId3">
            <a:alphaModFix amt="58000"/>
          </a:blip>
          <a:stretch>
            <a:fillRect/>
          </a:stretch>
        </p:blipFill>
        <p:spPr>
          <a:xfrm>
            <a:off x="-1" y="-1"/>
            <a:ext cx="13085095" cy="6855963"/>
          </a:xfrm>
          <a:prstGeom prst="rect">
            <a:avLst/>
          </a:prstGeom>
        </p:spPr>
      </p:pic>
      <p:sp>
        <p:nvSpPr>
          <p:cNvPr id="9" name="Title 1">
            <a:extLst>
              <a:ext uri="{FF2B5EF4-FFF2-40B4-BE49-F238E27FC236}">
                <a16:creationId xmlns:a16="http://schemas.microsoft.com/office/drawing/2014/main" id="{8A009897-BC24-4EB8-B79A-B08FEF1B2CFA}"/>
              </a:ext>
            </a:extLst>
          </p:cNvPr>
          <p:cNvSpPr>
            <a:spLocks noGrp="1"/>
          </p:cNvSpPr>
          <p:nvPr>
            <p:ph type="title"/>
          </p:nvPr>
        </p:nvSpPr>
        <p:spPr>
          <a:xfrm>
            <a:off x="311010" y="3356992"/>
            <a:ext cx="12193701" cy="1143000"/>
          </a:xfrm>
        </p:spPr>
        <p:txBody>
          <a:bodyPr>
            <a:noAutofit/>
          </a:bodyPr>
          <a:lstStyle/>
          <a:p>
            <a:br>
              <a:rPr lang="nl-NL" b="1" dirty="0">
                <a:solidFill>
                  <a:schemeClr val="tx2"/>
                </a:solidFill>
              </a:rPr>
            </a:br>
            <a:r>
              <a:rPr lang="nl-NL" dirty="0">
                <a:solidFill>
                  <a:schemeClr val="tx2"/>
                </a:solidFill>
              </a:rPr>
              <a:t>Ruimtelijke Verkenning 2023</a:t>
            </a:r>
            <a:br>
              <a:rPr lang="nl-NL" b="1" dirty="0">
                <a:solidFill>
                  <a:schemeClr val="tx2"/>
                </a:solidFill>
              </a:rPr>
            </a:br>
            <a:r>
              <a:rPr lang="nl-NL" b="1" dirty="0">
                <a:solidFill>
                  <a:schemeClr val="tx2"/>
                </a:solidFill>
              </a:rPr>
              <a:t>Vier scenario’s voor de inrichting</a:t>
            </a:r>
            <a:br>
              <a:rPr lang="nl-NL" b="1" dirty="0">
                <a:solidFill>
                  <a:schemeClr val="tx2"/>
                </a:solidFill>
              </a:rPr>
            </a:br>
            <a:r>
              <a:rPr lang="nl-NL" b="1" dirty="0">
                <a:solidFill>
                  <a:schemeClr val="tx2"/>
                </a:solidFill>
              </a:rPr>
              <a:t>van Nederland in 2050</a:t>
            </a:r>
            <a:br>
              <a:rPr lang="nl-NL" sz="4800" dirty="0">
                <a:solidFill>
                  <a:schemeClr val="tx2"/>
                </a:solidFill>
              </a:rPr>
            </a:br>
            <a:br>
              <a:rPr lang="nl-NL" sz="4800" dirty="0">
                <a:solidFill>
                  <a:schemeClr val="tx2"/>
                </a:solidFill>
              </a:rPr>
            </a:br>
            <a:r>
              <a:rPr lang="nl-NL" sz="3200" dirty="0">
                <a:solidFill>
                  <a:schemeClr val="tx2"/>
                </a:solidFill>
              </a:rPr>
              <a:t>NOVI-conferentie, 10 mei 2023</a:t>
            </a:r>
            <a:br>
              <a:rPr lang="nl-NL" sz="3200" dirty="0">
                <a:solidFill>
                  <a:schemeClr val="tx2"/>
                </a:solidFill>
              </a:rPr>
            </a:br>
            <a:r>
              <a:rPr lang="nl-NL" sz="3200" b="1" dirty="0">
                <a:solidFill>
                  <a:schemeClr val="tx2"/>
                </a:solidFill>
              </a:rPr>
              <a:t>Rienk Kuiper, Ed Dammers, Kersten Nabielek</a:t>
            </a:r>
            <a:br>
              <a:rPr lang="nl-NL" sz="3200" dirty="0">
                <a:solidFill>
                  <a:schemeClr val="tx2"/>
                </a:solidFill>
              </a:rPr>
            </a:br>
            <a:br>
              <a:rPr lang="nl-NL" sz="3200" dirty="0">
                <a:solidFill>
                  <a:schemeClr val="tx2"/>
                </a:solidFill>
              </a:rPr>
            </a:br>
            <a:br>
              <a:rPr lang="nl-NL" sz="3200" dirty="0">
                <a:solidFill>
                  <a:schemeClr val="tx2"/>
                </a:solidFill>
              </a:rPr>
            </a:br>
            <a:r>
              <a:rPr lang="nl-NL" sz="3200" b="1" dirty="0">
                <a:solidFill>
                  <a:schemeClr val="tx2"/>
                </a:solidFill>
              </a:rPr>
              <a:t>#NL2050</a:t>
            </a:r>
            <a:br>
              <a:rPr lang="nl-NL" sz="3200" dirty="0">
                <a:solidFill>
                  <a:schemeClr val="bg1"/>
                </a:solidFill>
              </a:rPr>
            </a:br>
            <a:endParaRPr lang="nl-NL" sz="4800" dirty="0"/>
          </a:p>
        </p:txBody>
      </p:sp>
      <p:pic>
        <p:nvPicPr>
          <p:cNvPr id="4" name="Afbeelding 3">
            <a:extLst>
              <a:ext uri="{FF2B5EF4-FFF2-40B4-BE49-F238E27FC236}">
                <a16:creationId xmlns:a16="http://schemas.microsoft.com/office/drawing/2014/main" id="{DA2D65E7-0DD1-6BB1-BA4A-414F201009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71964" y="1341"/>
            <a:ext cx="648072" cy="648073"/>
          </a:xfrm>
          <a:prstGeom prst="rect">
            <a:avLst/>
          </a:prstGeom>
        </p:spPr>
      </p:pic>
    </p:spTree>
    <p:extLst>
      <p:ext uri="{BB962C8B-B14F-4D97-AF65-F5344CB8AC3E}">
        <p14:creationId xmlns:p14="http://schemas.microsoft.com/office/powerpoint/2010/main" val="297105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510DC-40E6-5F5B-FA5F-4BD7FBB4929A}"/>
              </a:ext>
            </a:extLst>
          </p:cNvPr>
          <p:cNvSpPr>
            <a:spLocks noGrp="1"/>
          </p:cNvSpPr>
          <p:nvPr>
            <p:ph type="title"/>
          </p:nvPr>
        </p:nvSpPr>
        <p:spPr/>
        <p:txBody>
          <a:bodyPr>
            <a:normAutofit/>
          </a:bodyPr>
          <a:lstStyle/>
          <a:p>
            <a:pPr algn="l"/>
            <a:r>
              <a:rPr lang="nl-NL" sz="4000" dirty="0">
                <a:solidFill>
                  <a:schemeClr val="tx2"/>
                </a:solidFill>
              </a:rPr>
              <a:t>Condities</a:t>
            </a:r>
            <a:endParaRPr lang="en-US" sz="4000" dirty="0">
              <a:solidFill>
                <a:schemeClr val="tx2"/>
              </a:solidFill>
            </a:endParaRPr>
          </a:p>
        </p:txBody>
      </p:sp>
      <p:sp>
        <p:nvSpPr>
          <p:cNvPr id="3" name="Tijdelijke aanduiding voor inhoud 2">
            <a:extLst>
              <a:ext uri="{FF2B5EF4-FFF2-40B4-BE49-F238E27FC236}">
                <a16:creationId xmlns:a16="http://schemas.microsoft.com/office/drawing/2014/main" id="{CCFB73D1-D8DF-7C98-6C33-76DC0F7C3B05}"/>
              </a:ext>
            </a:extLst>
          </p:cNvPr>
          <p:cNvSpPr>
            <a:spLocks noGrp="1"/>
          </p:cNvSpPr>
          <p:nvPr>
            <p:ph idx="1"/>
          </p:nvPr>
        </p:nvSpPr>
        <p:spPr/>
        <p:txBody>
          <a:bodyPr>
            <a:normAutofit fontScale="92500" lnSpcReduction="10000"/>
          </a:bodyPr>
          <a:lstStyle/>
          <a:p>
            <a:r>
              <a:rPr lang="nl-NL" dirty="0"/>
              <a:t>Alle vier de scenario’s vergen een wezenlijke omslag. Als we niet willen dat trends zich automatisch voortzetten, dan moeten we als samenleving belangrijke knoppen omzetten:</a:t>
            </a:r>
          </a:p>
          <a:p>
            <a:pPr lvl="1"/>
            <a:r>
              <a:rPr lang="nl-NL" dirty="0"/>
              <a:t>Mondiaal Ondernemend: van aandeelhouders- naar stakeholderseconomie, “</a:t>
            </a:r>
            <a:r>
              <a:rPr lang="nl-NL" dirty="0" err="1"/>
              <a:t>true</a:t>
            </a:r>
            <a:r>
              <a:rPr lang="nl-NL" dirty="0"/>
              <a:t> pricing”</a:t>
            </a:r>
          </a:p>
          <a:p>
            <a:pPr lvl="1"/>
            <a:r>
              <a:rPr lang="nl-NL" dirty="0"/>
              <a:t>Snelle Wereld: van </a:t>
            </a:r>
            <a:r>
              <a:rPr lang="nl-NL" dirty="0" err="1"/>
              <a:t>oligopolies</a:t>
            </a:r>
            <a:r>
              <a:rPr lang="nl-NL" dirty="0"/>
              <a:t> naar bewaakte marktwerking, sterke </a:t>
            </a:r>
            <a:r>
              <a:rPr lang="nl-NL" dirty="0" err="1"/>
              <a:t>mededingsautoriteit</a:t>
            </a:r>
            <a:endParaRPr lang="nl-NL" dirty="0"/>
          </a:p>
          <a:p>
            <a:pPr lvl="1"/>
            <a:r>
              <a:rPr lang="nl-NL" dirty="0"/>
              <a:t>Groen Land: van vrijheid tot consumeren naar persoonlijk omgevingsbudget, omgevingsregels en handhaving</a:t>
            </a:r>
          </a:p>
          <a:p>
            <a:pPr lvl="1"/>
            <a:r>
              <a:rPr lang="nl-NL"/>
              <a:t>Regionaal Geworteld: </a:t>
            </a:r>
            <a:r>
              <a:rPr lang="nl-NL" dirty="0"/>
              <a:t>van nationale verdeling naar regionale belastingheffing</a:t>
            </a:r>
            <a:endParaRPr lang="en-US" dirty="0"/>
          </a:p>
        </p:txBody>
      </p:sp>
      <p:sp>
        <p:nvSpPr>
          <p:cNvPr id="4" name="Tijdelijke aanduiding voor voettekst 3">
            <a:extLst>
              <a:ext uri="{FF2B5EF4-FFF2-40B4-BE49-F238E27FC236}">
                <a16:creationId xmlns:a16="http://schemas.microsoft.com/office/drawing/2014/main" id="{B8B662C4-F439-3ED7-B53F-ED9524318462}"/>
              </a:ext>
            </a:extLst>
          </p:cNvPr>
          <p:cNvSpPr>
            <a:spLocks noGrp="1"/>
          </p:cNvSpPr>
          <p:nvPr>
            <p:ph type="ftr" sz="quarter" idx="11"/>
          </p:nvPr>
        </p:nvSpPr>
        <p:spPr/>
        <p:txBody>
          <a:bodyPr/>
          <a:lstStyle/>
          <a:p>
            <a:r>
              <a:rPr lang="nl-NL"/>
              <a:t>#NL2050</a:t>
            </a:r>
          </a:p>
        </p:txBody>
      </p:sp>
    </p:spTree>
    <p:extLst>
      <p:ext uri="{BB962C8B-B14F-4D97-AF65-F5344CB8AC3E}">
        <p14:creationId xmlns:p14="http://schemas.microsoft.com/office/powerpoint/2010/main" val="257300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10;&#10;Automatisch gegenereerde beschrijving">
            <a:extLst>
              <a:ext uri="{FF2B5EF4-FFF2-40B4-BE49-F238E27FC236}">
                <a16:creationId xmlns:a16="http://schemas.microsoft.com/office/drawing/2014/main" id="{7EF13F99-6B88-0BF6-89EA-883B46DB9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35" y="0"/>
            <a:ext cx="12007365" cy="6858000"/>
          </a:xfrm>
          <a:prstGeom prst="rect">
            <a:avLst/>
          </a:prstGeom>
        </p:spPr>
      </p:pic>
    </p:spTree>
    <p:extLst>
      <p:ext uri="{BB962C8B-B14F-4D97-AF65-F5344CB8AC3E}">
        <p14:creationId xmlns:p14="http://schemas.microsoft.com/office/powerpoint/2010/main" val="2258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10;&#10;Automatisch gegenereerde beschrijving">
            <a:extLst>
              <a:ext uri="{FF2B5EF4-FFF2-40B4-BE49-F238E27FC236}">
                <a16:creationId xmlns:a16="http://schemas.microsoft.com/office/drawing/2014/main" id="{12855271-8D51-2F3F-DD0A-E1F615461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35" y="0"/>
            <a:ext cx="12007365" cy="6858000"/>
          </a:xfrm>
          <a:prstGeom prst="rect">
            <a:avLst/>
          </a:prstGeom>
        </p:spPr>
      </p:pic>
    </p:spTree>
    <p:extLst>
      <p:ext uri="{BB962C8B-B14F-4D97-AF65-F5344CB8AC3E}">
        <p14:creationId xmlns:p14="http://schemas.microsoft.com/office/powerpoint/2010/main" val="29313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10;&#10;Automatisch gegenereerde beschrijving">
            <a:extLst>
              <a:ext uri="{FF2B5EF4-FFF2-40B4-BE49-F238E27FC236}">
                <a16:creationId xmlns:a16="http://schemas.microsoft.com/office/drawing/2014/main" id="{C241B423-A761-CD9C-A4AD-7DA5D4316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35" y="0"/>
            <a:ext cx="12007365" cy="6858000"/>
          </a:xfrm>
          <a:prstGeom prst="rect">
            <a:avLst/>
          </a:prstGeom>
        </p:spPr>
      </p:pic>
    </p:spTree>
    <p:extLst>
      <p:ext uri="{BB962C8B-B14F-4D97-AF65-F5344CB8AC3E}">
        <p14:creationId xmlns:p14="http://schemas.microsoft.com/office/powerpoint/2010/main" val="78354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10;&#10;Automatisch gegenereerde beschrijving">
            <a:extLst>
              <a:ext uri="{FF2B5EF4-FFF2-40B4-BE49-F238E27FC236}">
                <a16:creationId xmlns:a16="http://schemas.microsoft.com/office/drawing/2014/main" id="{7C5B3D60-A131-06DC-04F2-B388526FB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35" y="0"/>
            <a:ext cx="12007365" cy="6858000"/>
          </a:xfrm>
          <a:prstGeom prst="rect">
            <a:avLst/>
          </a:prstGeom>
        </p:spPr>
      </p:pic>
    </p:spTree>
    <p:extLst>
      <p:ext uri="{BB962C8B-B14F-4D97-AF65-F5344CB8AC3E}">
        <p14:creationId xmlns:p14="http://schemas.microsoft.com/office/powerpoint/2010/main" val="427674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2">
            <a:extLst>
              <a:ext uri="{FF2B5EF4-FFF2-40B4-BE49-F238E27FC236}">
                <a16:creationId xmlns:a16="http://schemas.microsoft.com/office/drawing/2014/main" id="{8B865C64-12CF-78CC-5D26-4814A56C910A}"/>
              </a:ext>
            </a:extLst>
          </p:cNvPr>
          <p:cNvSpPr txBox="1">
            <a:spLocks/>
          </p:cNvSpPr>
          <p:nvPr/>
        </p:nvSpPr>
        <p:spPr>
          <a:xfrm>
            <a:off x="609600" y="1600205"/>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NL" dirty="0"/>
              <a:t>Beleidsmakers kunnen zelf aan de slag gaan met de scenario’s</a:t>
            </a:r>
          </a:p>
          <a:p>
            <a:r>
              <a:rPr lang="nl-NL" dirty="0"/>
              <a:t>Bijvoorbeeld voor ‘het leggen van de ruimtelijke puzzels’ (NOVEX), het maken van omgevingsvisies, en de nieuwe Nota Ruimte</a:t>
            </a:r>
          </a:p>
          <a:p>
            <a:endParaRPr lang="nl-NL" dirty="0">
              <a:highlight>
                <a:srgbClr val="FFFF00"/>
              </a:highlight>
            </a:endParaRPr>
          </a:p>
          <a:p>
            <a:endParaRPr lang="nl-NL" dirty="0"/>
          </a:p>
        </p:txBody>
      </p:sp>
      <p:sp>
        <p:nvSpPr>
          <p:cNvPr id="2" name="Titel 1">
            <a:extLst>
              <a:ext uri="{FF2B5EF4-FFF2-40B4-BE49-F238E27FC236}">
                <a16:creationId xmlns:a16="http://schemas.microsoft.com/office/drawing/2014/main" id="{6140C2F5-75D1-423E-B54C-B8CA88BB7AE0}"/>
              </a:ext>
            </a:extLst>
          </p:cNvPr>
          <p:cNvSpPr>
            <a:spLocks noGrp="1"/>
          </p:cNvSpPr>
          <p:nvPr>
            <p:ph type="title"/>
          </p:nvPr>
        </p:nvSpPr>
        <p:spPr>
          <a:xfrm>
            <a:off x="609600" y="629816"/>
            <a:ext cx="10972800" cy="1143000"/>
          </a:xfrm>
        </p:spPr>
        <p:txBody>
          <a:bodyPr>
            <a:normAutofit/>
          </a:bodyPr>
          <a:lstStyle/>
          <a:p>
            <a:pPr algn="l"/>
            <a:r>
              <a:rPr lang="nl-NL" sz="3600" dirty="0">
                <a:solidFill>
                  <a:schemeClr val="tx2"/>
                </a:solidFill>
              </a:rPr>
              <a:t>Scenario’s toepassen in de beleidspraktijk</a:t>
            </a:r>
            <a:endParaRPr lang="nl-NL" sz="3600" dirty="0"/>
          </a:p>
        </p:txBody>
      </p:sp>
      <p:sp>
        <p:nvSpPr>
          <p:cNvPr id="5" name="Tijdelijke aanduiding voor voettekst 4">
            <a:extLst>
              <a:ext uri="{FF2B5EF4-FFF2-40B4-BE49-F238E27FC236}">
                <a16:creationId xmlns:a16="http://schemas.microsoft.com/office/drawing/2014/main" id="{28E7150A-9EC3-49B3-8641-40C5F9E82832}"/>
              </a:ext>
            </a:extLst>
          </p:cNvPr>
          <p:cNvSpPr>
            <a:spLocks noGrp="1"/>
          </p:cNvSpPr>
          <p:nvPr>
            <p:ph type="ftr" sz="quarter" idx="11"/>
          </p:nvPr>
        </p:nvSpPr>
        <p:spPr/>
        <p:txBody>
          <a:bodyPr/>
          <a:lstStyle/>
          <a:p>
            <a:r>
              <a:rPr lang="nl-NL" dirty="0"/>
              <a:t>#NL2050</a:t>
            </a:r>
          </a:p>
        </p:txBody>
      </p:sp>
      <p:sp>
        <p:nvSpPr>
          <p:cNvPr id="10" name="Tekstvak 9">
            <a:extLst>
              <a:ext uri="{FF2B5EF4-FFF2-40B4-BE49-F238E27FC236}">
                <a16:creationId xmlns:a16="http://schemas.microsoft.com/office/drawing/2014/main" id="{257CB8F5-2848-4A13-891E-EE06BFEE8A7A}"/>
              </a:ext>
            </a:extLst>
          </p:cNvPr>
          <p:cNvSpPr txBox="1"/>
          <p:nvPr/>
        </p:nvSpPr>
        <p:spPr>
          <a:xfrm>
            <a:off x="1321430" y="5891342"/>
            <a:ext cx="4270514" cy="276999"/>
          </a:xfrm>
          <a:prstGeom prst="rect">
            <a:avLst/>
          </a:prstGeom>
          <a:noFill/>
        </p:spPr>
        <p:txBody>
          <a:bodyPr wrap="square" rtlCol="0">
            <a:spAutoFit/>
          </a:bodyPr>
          <a:lstStyle/>
          <a:p>
            <a:r>
              <a:rPr lang="nl-NL" sz="1200" b="1" dirty="0"/>
              <a:t>Interactieve kaartviewer    pbl.nl/scenarios-inrichting-nl2050 </a:t>
            </a:r>
          </a:p>
        </p:txBody>
      </p:sp>
      <p:sp>
        <p:nvSpPr>
          <p:cNvPr id="11" name="Tekstvak 10">
            <a:extLst>
              <a:ext uri="{FF2B5EF4-FFF2-40B4-BE49-F238E27FC236}">
                <a16:creationId xmlns:a16="http://schemas.microsoft.com/office/drawing/2014/main" id="{24B119BB-D75D-47AC-99E0-93A6962822FB}"/>
              </a:ext>
            </a:extLst>
          </p:cNvPr>
          <p:cNvSpPr txBox="1"/>
          <p:nvPr/>
        </p:nvSpPr>
        <p:spPr>
          <a:xfrm>
            <a:off x="7757338" y="5891342"/>
            <a:ext cx="2587134" cy="276999"/>
          </a:xfrm>
          <a:prstGeom prst="rect">
            <a:avLst/>
          </a:prstGeom>
          <a:noFill/>
        </p:spPr>
        <p:txBody>
          <a:bodyPr wrap="square" rtlCol="0">
            <a:spAutoFit/>
          </a:bodyPr>
          <a:lstStyle/>
          <a:p>
            <a:r>
              <a:rPr lang="nl-NL" sz="1200" b="1" dirty="0"/>
              <a:t>Werksessies met belanghebbenden</a:t>
            </a:r>
          </a:p>
        </p:txBody>
      </p:sp>
      <p:pic>
        <p:nvPicPr>
          <p:cNvPr id="17" name="Afbeelding 16">
            <a:extLst>
              <a:ext uri="{FF2B5EF4-FFF2-40B4-BE49-F238E27FC236}">
                <a16:creationId xmlns:a16="http://schemas.microsoft.com/office/drawing/2014/main" id="{DAF35711-B3DE-64AF-931F-59FC8C217F28}"/>
              </a:ext>
            </a:extLst>
          </p:cNvPr>
          <p:cNvPicPr>
            <a:picLocks noChangeAspect="1"/>
          </p:cNvPicPr>
          <p:nvPr/>
        </p:nvPicPr>
        <p:blipFill rotWithShape="1">
          <a:blip r:embed="rId3"/>
          <a:srcRect l="9754" t="6864" r="29159" b="4005"/>
          <a:stretch/>
        </p:blipFill>
        <p:spPr>
          <a:xfrm>
            <a:off x="806296" y="3734782"/>
            <a:ext cx="2409384" cy="1977440"/>
          </a:xfrm>
          <a:prstGeom prst="rect">
            <a:avLst/>
          </a:prstGeom>
        </p:spPr>
      </p:pic>
      <p:pic>
        <p:nvPicPr>
          <p:cNvPr id="20" name="Tijdelijke aanduiding voor inhoud 6">
            <a:extLst>
              <a:ext uri="{FF2B5EF4-FFF2-40B4-BE49-F238E27FC236}">
                <a16:creationId xmlns:a16="http://schemas.microsoft.com/office/drawing/2014/main" id="{84A274A4-E9D4-2E8D-24C1-C08C8FB60882}"/>
              </a:ext>
            </a:extLst>
          </p:cNvPr>
          <p:cNvPicPr>
            <a:picLocks noGrp="1" noChangeAspect="1"/>
          </p:cNvPicPr>
          <p:nvPr>
            <p:ph sz="half" idx="1"/>
          </p:nvPr>
        </p:nvPicPr>
        <p:blipFill>
          <a:blip r:embed="rId4"/>
          <a:stretch>
            <a:fillRect/>
          </a:stretch>
        </p:blipFill>
        <p:spPr>
          <a:xfrm>
            <a:off x="6888088" y="3789590"/>
            <a:ext cx="3944944" cy="1977440"/>
          </a:xfrm>
          <a:prstGeom prst="rect">
            <a:avLst/>
          </a:prstGeom>
        </p:spPr>
      </p:pic>
      <p:pic>
        <p:nvPicPr>
          <p:cNvPr id="6" name="Afbeelding 5">
            <a:extLst>
              <a:ext uri="{FF2B5EF4-FFF2-40B4-BE49-F238E27FC236}">
                <a16:creationId xmlns:a16="http://schemas.microsoft.com/office/drawing/2014/main" id="{B1D2E3F9-AA58-1808-3B07-62BFB4AD75D7}"/>
              </a:ext>
            </a:extLst>
          </p:cNvPr>
          <p:cNvPicPr>
            <a:picLocks noChangeAspect="1"/>
          </p:cNvPicPr>
          <p:nvPr/>
        </p:nvPicPr>
        <p:blipFill rotWithShape="1">
          <a:blip r:embed="rId5"/>
          <a:srcRect l="30320"/>
          <a:stretch/>
        </p:blipFill>
        <p:spPr>
          <a:xfrm>
            <a:off x="3143672" y="3717032"/>
            <a:ext cx="2520280" cy="2023706"/>
          </a:xfrm>
          <a:prstGeom prst="rect">
            <a:avLst/>
          </a:prstGeom>
        </p:spPr>
      </p:pic>
      <p:sp>
        <p:nvSpPr>
          <p:cNvPr id="7" name="Rechthoek: afgeronde hoeken 6">
            <a:extLst>
              <a:ext uri="{FF2B5EF4-FFF2-40B4-BE49-F238E27FC236}">
                <a16:creationId xmlns:a16="http://schemas.microsoft.com/office/drawing/2014/main" id="{499FE6DB-CF5A-8730-C55C-36F88CC2F583}"/>
              </a:ext>
            </a:extLst>
          </p:cNvPr>
          <p:cNvSpPr/>
          <p:nvPr/>
        </p:nvSpPr>
        <p:spPr>
          <a:xfrm>
            <a:off x="630932" y="3425963"/>
            <a:ext cx="5321052" cy="281134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hthoek: afgeronde hoeken 2">
            <a:extLst>
              <a:ext uri="{FF2B5EF4-FFF2-40B4-BE49-F238E27FC236}">
                <a16:creationId xmlns:a16="http://schemas.microsoft.com/office/drawing/2014/main" id="{0FA198E3-EDA2-11F3-EC7D-452A226C1C69}"/>
              </a:ext>
            </a:extLst>
          </p:cNvPr>
          <p:cNvSpPr/>
          <p:nvPr/>
        </p:nvSpPr>
        <p:spPr>
          <a:xfrm>
            <a:off x="6240016" y="3425963"/>
            <a:ext cx="5321052" cy="281134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Afbeelding 3">
            <a:extLst>
              <a:ext uri="{FF2B5EF4-FFF2-40B4-BE49-F238E27FC236}">
                <a16:creationId xmlns:a16="http://schemas.microsoft.com/office/drawing/2014/main" id="{4C218279-F883-0D16-53D7-836556809CE0}"/>
              </a:ext>
            </a:extLst>
          </p:cNvPr>
          <p:cNvPicPr>
            <a:picLocks noChangeAspect="1"/>
          </p:cNvPicPr>
          <p:nvPr/>
        </p:nvPicPr>
        <p:blipFill>
          <a:blip r:embed="rId6"/>
          <a:stretch>
            <a:fillRect/>
          </a:stretch>
        </p:blipFill>
        <p:spPr>
          <a:xfrm>
            <a:off x="5906285" y="0"/>
            <a:ext cx="2258079" cy="743343"/>
          </a:xfrm>
          <a:prstGeom prst="rect">
            <a:avLst/>
          </a:prstGeom>
        </p:spPr>
      </p:pic>
    </p:spTree>
    <p:extLst>
      <p:ext uri="{BB962C8B-B14F-4D97-AF65-F5344CB8AC3E}">
        <p14:creationId xmlns:p14="http://schemas.microsoft.com/office/powerpoint/2010/main" val="2141446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510DC-40E6-5F5B-FA5F-4BD7FBB4929A}"/>
              </a:ext>
            </a:extLst>
          </p:cNvPr>
          <p:cNvSpPr>
            <a:spLocks noGrp="1"/>
          </p:cNvSpPr>
          <p:nvPr>
            <p:ph type="title"/>
          </p:nvPr>
        </p:nvSpPr>
        <p:spPr/>
        <p:txBody>
          <a:bodyPr>
            <a:normAutofit/>
          </a:bodyPr>
          <a:lstStyle/>
          <a:p>
            <a:pPr algn="l"/>
            <a:r>
              <a:rPr lang="nl-NL" sz="4000" dirty="0">
                <a:solidFill>
                  <a:schemeClr val="tx2"/>
                </a:solidFill>
              </a:rPr>
              <a:t>Workshop 1</a:t>
            </a:r>
            <a:endParaRPr lang="en-US" sz="4000" dirty="0">
              <a:solidFill>
                <a:schemeClr val="tx2"/>
              </a:solidFill>
            </a:endParaRPr>
          </a:p>
        </p:txBody>
      </p:sp>
      <p:sp>
        <p:nvSpPr>
          <p:cNvPr id="3" name="Tijdelijke aanduiding voor inhoud 2">
            <a:extLst>
              <a:ext uri="{FF2B5EF4-FFF2-40B4-BE49-F238E27FC236}">
                <a16:creationId xmlns:a16="http://schemas.microsoft.com/office/drawing/2014/main" id="{CCFB73D1-D8DF-7C98-6C33-76DC0F7C3B05}"/>
              </a:ext>
            </a:extLst>
          </p:cNvPr>
          <p:cNvSpPr>
            <a:spLocks noGrp="1"/>
          </p:cNvSpPr>
          <p:nvPr>
            <p:ph idx="1"/>
          </p:nvPr>
        </p:nvSpPr>
        <p:spPr/>
        <p:txBody>
          <a:bodyPr/>
          <a:lstStyle/>
          <a:p>
            <a:r>
              <a:rPr lang="nl-NL" dirty="0"/>
              <a:t>‘Hoe kunnen we de mobiliteit in de stad werkelijk duurzaam maken?’</a:t>
            </a:r>
          </a:p>
          <a:p>
            <a:r>
              <a:rPr lang="nl-NL" dirty="0"/>
              <a:t>Vingeroefening aan de hand van de scenario’s Groen Land en Snelle Wereld</a:t>
            </a:r>
          </a:p>
        </p:txBody>
      </p:sp>
      <p:sp>
        <p:nvSpPr>
          <p:cNvPr id="4" name="Tijdelijke aanduiding voor voettekst 3">
            <a:extLst>
              <a:ext uri="{FF2B5EF4-FFF2-40B4-BE49-F238E27FC236}">
                <a16:creationId xmlns:a16="http://schemas.microsoft.com/office/drawing/2014/main" id="{B8B662C4-F439-3ED7-B53F-ED9524318462}"/>
              </a:ext>
            </a:extLst>
          </p:cNvPr>
          <p:cNvSpPr>
            <a:spLocks noGrp="1"/>
          </p:cNvSpPr>
          <p:nvPr>
            <p:ph type="ftr" sz="quarter" idx="11"/>
          </p:nvPr>
        </p:nvSpPr>
        <p:spPr/>
        <p:txBody>
          <a:bodyPr/>
          <a:lstStyle/>
          <a:p>
            <a:r>
              <a:rPr lang="nl-NL"/>
              <a:t>#NL2050</a:t>
            </a:r>
          </a:p>
        </p:txBody>
      </p:sp>
    </p:spTree>
    <p:extLst>
      <p:ext uri="{BB962C8B-B14F-4D97-AF65-F5344CB8AC3E}">
        <p14:creationId xmlns:p14="http://schemas.microsoft.com/office/powerpoint/2010/main" val="176164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510DC-40E6-5F5B-FA5F-4BD7FBB4929A}"/>
              </a:ext>
            </a:extLst>
          </p:cNvPr>
          <p:cNvSpPr>
            <a:spLocks noGrp="1"/>
          </p:cNvSpPr>
          <p:nvPr>
            <p:ph type="title"/>
          </p:nvPr>
        </p:nvSpPr>
        <p:spPr/>
        <p:txBody>
          <a:bodyPr>
            <a:normAutofit/>
          </a:bodyPr>
          <a:lstStyle/>
          <a:p>
            <a:pPr algn="l"/>
            <a:r>
              <a:rPr lang="nl-NL" sz="4000" dirty="0">
                <a:solidFill>
                  <a:schemeClr val="tx2"/>
                </a:solidFill>
              </a:rPr>
              <a:t>Workshop 2</a:t>
            </a:r>
            <a:endParaRPr lang="en-US" sz="4000" dirty="0">
              <a:solidFill>
                <a:schemeClr val="tx2"/>
              </a:solidFill>
            </a:endParaRPr>
          </a:p>
        </p:txBody>
      </p:sp>
      <p:sp>
        <p:nvSpPr>
          <p:cNvPr id="3" name="Tijdelijke aanduiding voor inhoud 2">
            <a:extLst>
              <a:ext uri="{FF2B5EF4-FFF2-40B4-BE49-F238E27FC236}">
                <a16:creationId xmlns:a16="http://schemas.microsoft.com/office/drawing/2014/main" id="{CCFB73D1-D8DF-7C98-6C33-76DC0F7C3B05}"/>
              </a:ext>
            </a:extLst>
          </p:cNvPr>
          <p:cNvSpPr>
            <a:spLocks noGrp="1"/>
          </p:cNvSpPr>
          <p:nvPr>
            <p:ph idx="1"/>
          </p:nvPr>
        </p:nvSpPr>
        <p:spPr/>
        <p:txBody>
          <a:bodyPr/>
          <a:lstStyle/>
          <a:p>
            <a:r>
              <a:rPr lang="nl-NL" dirty="0"/>
              <a:t>‘Hoe kunnen we de stikstofneerslag in natuurgebieden beter </a:t>
            </a:r>
            <a:r>
              <a:rPr lang="nl-NL"/>
              <a:t>aanpakken?’</a:t>
            </a:r>
          </a:p>
          <a:p>
            <a:r>
              <a:rPr lang="nl-NL"/>
              <a:t>Vingeroefening </a:t>
            </a:r>
            <a:r>
              <a:rPr lang="nl-NL" dirty="0"/>
              <a:t>aan de hand van de scenario’s Regionaal Geworteld en Mondiaal Ondernemend</a:t>
            </a:r>
            <a:endParaRPr lang="en-US" dirty="0"/>
          </a:p>
        </p:txBody>
      </p:sp>
      <p:sp>
        <p:nvSpPr>
          <p:cNvPr id="4" name="Tijdelijke aanduiding voor voettekst 3">
            <a:extLst>
              <a:ext uri="{FF2B5EF4-FFF2-40B4-BE49-F238E27FC236}">
                <a16:creationId xmlns:a16="http://schemas.microsoft.com/office/drawing/2014/main" id="{B8B662C4-F439-3ED7-B53F-ED9524318462}"/>
              </a:ext>
            </a:extLst>
          </p:cNvPr>
          <p:cNvSpPr>
            <a:spLocks noGrp="1"/>
          </p:cNvSpPr>
          <p:nvPr>
            <p:ph type="ftr" sz="quarter" idx="11"/>
          </p:nvPr>
        </p:nvSpPr>
        <p:spPr/>
        <p:txBody>
          <a:bodyPr/>
          <a:lstStyle/>
          <a:p>
            <a:r>
              <a:rPr lang="nl-NL"/>
              <a:t>#NL2050</a:t>
            </a:r>
          </a:p>
        </p:txBody>
      </p:sp>
    </p:spTree>
    <p:extLst>
      <p:ext uri="{BB962C8B-B14F-4D97-AF65-F5344CB8AC3E}">
        <p14:creationId xmlns:p14="http://schemas.microsoft.com/office/powerpoint/2010/main" val="297415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5D85B-0772-40B3-A863-6CF74F7BD728}"/>
              </a:ext>
            </a:extLst>
          </p:cNvPr>
          <p:cNvSpPr>
            <a:spLocks noGrp="1"/>
          </p:cNvSpPr>
          <p:nvPr>
            <p:ph type="title"/>
          </p:nvPr>
        </p:nvSpPr>
        <p:spPr>
          <a:xfrm>
            <a:off x="609600" y="620688"/>
            <a:ext cx="11582400" cy="1143000"/>
          </a:xfrm>
        </p:spPr>
        <p:txBody>
          <a:bodyPr>
            <a:noAutofit/>
          </a:bodyPr>
          <a:lstStyle/>
          <a:p>
            <a:pPr algn="l"/>
            <a:r>
              <a:rPr lang="nl-NL" sz="4000" dirty="0">
                <a:solidFill>
                  <a:schemeClr val="tx2"/>
                </a:solidFill>
              </a:rPr>
              <a:t>Belangrijkste onderzoeksvragen</a:t>
            </a:r>
          </a:p>
        </p:txBody>
      </p:sp>
      <p:sp>
        <p:nvSpPr>
          <p:cNvPr id="3" name="Tijdelijke aanduiding voor inhoud 2">
            <a:extLst>
              <a:ext uri="{FF2B5EF4-FFF2-40B4-BE49-F238E27FC236}">
                <a16:creationId xmlns:a16="http://schemas.microsoft.com/office/drawing/2014/main" id="{26746597-C688-4B96-B9A8-F42E85E99EB9}"/>
              </a:ext>
            </a:extLst>
          </p:cNvPr>
          <p:cNvSpPr>
            <a:spLocks noGrp="1"/>
          </p:cNvSpPr>
          <p:nvPr>
            <p:ph idx="1"/>
          </p:nvPr>
        </p:nvSpPr>
        <p:spPr>
          <a:xfrm>
            <a:off x="609600" y="1721103"/>
            <a:ext cx="10972800" cy="4525963"/>
          </a:xfrm>
        </p:spPr>
        <p:txBody>
          <a:bodyPr>
            <a:normAutofit/>
          </a:bodyPr>
          <a:lstStyle/>
          <a:p>
            <a:endParaRPr lang="nl-NL" dirty="0"/>
          </a:p>
          <a:p>
            <a:r>
              <a:rPr lang="nl-NL" sz="2800" dirty="0"/>
              <a:t>Hoe kan een toekomstbestendig Nederland mét ruimtelijke kwaliteit er rond 2050 uitzien?</a:t>
            </a:r>
          </a:p>
          <a:p>
            <a:r>
              <a:rPr lang="nl-NL" sz="2800" dirty="0"/>
              <a:t>Via welke paden kunnen beleidsmakers hieraan werken?</a:t>
            </a:r>
          </a:p>
          <a:p>
            <a:endParaRPr lang="nl-NL" dirty="0">
              <a:highlight>
                <a:srgbClr val="FFFF00"/>
              </a:highlight>
            </a:endParaRPr>
          </a:p>
          <a:p>
            <a:endParaRPr lang="nl-NL" dirty="0"/>
          </a:p>
        </p:txBody>
      </p:sp>
      <p:sp>
        <p:nvSpPr>
          <p:cNvPr id="4" name="Tijdelijke aanduiding voor voettekst 3">
            <a:extLst>
              <a:ext uri="{FF2B5EF4-FFF2-40B4-BE49-F238E27FC236}">
                <a16:creationId xmlns:a16="http://schemas.microsoft.com/office/drawing/2014/main" id="{ACB8455D-5DAF-67FC-40A7-DF52FC33635B}"/>
              </a:ext>
            </a:extLst>
          </p:cNvPr>
          <p:cNvSpPr>
            <a:spLocks noGrp="1"/>
          </p:cNvSpPr>
          <p:nvPr>
            <p:ph type="ftr" sz="quarter" idx="11"/>
          </p:nvPr>
        </p:nvSpPr>
        <p:spPr/>
        <p:txBody>
          <a:bodyPr/>
          <a:lstStyle/>
          <a:p>
            <a:r>
              <a:rPr lang="nl-NL"/>
              <a:t>#NL2050</a:t>
            </a:r>
          </a:p>
        </p:txBody>
      </p:sp>
      <p:pic>
        <p:nvPicPr>
          <p:cNvPr id="11" name="Afbeelding 10">
            <a:extLst>
              <a:ext uri="{FF2B5EF4-FFF2-40B4-BE49-F238E27FC236}">
                <a16:creationId xmlns:a16="http://schemas.microsoft.com/office/drawing/2014/main" id="{1139ED65-3437-B334-E4FB-84CE2DB488E6}"/>
              </a:ext>
            </a:extLst>
          </p:cNvPr>
          <p:cNvPicPr>
            <a:picLocks noChangeAspect="1"/>
          </p:cNvPicPr>
          <p:nvPr/>
        </p:nvPicPr>
        <p:blipFill>
          <a:blip r:embed="rId3"/>
          <a:stretch>
            <a:fillRect/>
          </a:stretch>
        </p:blipFill>
        <p:spPr>
          <a:xfrm>
            <a:off x="5906285" y="0"/>
            <a:ext cx="2258079" cy="743343"/>
          </a:xfrm>
          <a:prstGeom prst="rect">
            <a:avLst/>
          </a:prstGeom>
        </p:spPr>
      </p:pic>
    </p:spTree>
    <p:extLst>
      <p:ext uri="{BB962C8B-B14F-4D97-AF65-F5344CB8AC3E}">
        <p14:creationId xmlns:p14="http://schemas.microsoft.com/office/powerpoint/2010/main" val="278405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5D85B-0772-40B3-A863-6CF74F7BD728}"/>
              </a:ext>
            </a:extLst>
          </p:cNvPr>
          <p:cNvSpPr>
            <a:spLocks noGrp="1"/>
          </p:cNvSpPr>
          <p:nvPr>
            <p:ph type="title"/>
          </p:nvPr>
        </p:nvSpPr>
        <p:spPr>
          <a:xfrm>
            <a:off x="609600" y="620688"/>
            <a:ext cx="11582400" cy="1143000"/>
          </a:xfrm>
        </p:spPr>
        <p:txBody>
          <a:bodyPr>
            <a:noAutofit/>
          </a:bodyPr>
          <a:lstStyle/>
          <a:p>
            <a:pPr algn="l"/>
            <a:r>
              <a:rPr lang="nl-NL" sz="4000" dirty="0">
                <a:solidFill>
                  <a:schemeClr val="tx2"/>
                </a:solidFill>
              </a:rPr>
              <a:t>Nut &amp; noodzaak  van scenario’s</a:t>
            </a:r>
          </a:p>
        </p:txBody>
      </p:sp>
      <p:sp>
        <p:nvSpPr>
          <p:cNvPr id="3" name="Tijdelijke aanduiding voor inhoud 2">
            <a:extLst>
              <a:ext uri="{FF2B5EF4-FFF2-40B4-BE49-F238E27FC236}">
                <a16:creationId xmlns:a16="http://schemas.microsoft.com/office/drawing/2014/main" id="{26746597-C688-4B96-B9A8-F42E85E99EB9}"/>
              </a:ext>
            </a:extLst>
          </p:cNvPr>
          <p:cNvSpPr>
            <a:spLocks noGrp="1"/>
          </p:cNvSpPr>
          <p:nvPr>
            <p:ph idx="1"/>
          </p:nvPr>
        </p:nvSpPr>
        <p:spPr>
          <a:xfrm>
            <a:off x="609600" y="1721103"/>
            <a:ext cx="10972800" cy="4525963"/>
          </a:xfrm>
        </p:spPr>
        <p:txBody>
          <a:bodyPr>
            <a:normAutofit/>
          </a:bodyPr>
          <a:lstStyle/>
          <a:p>
            <a:endParaRPr lang="nl-NL" dirty="0"/>
          </a:p>
          <a:p>
            <a:pPr marL="0" indent="0">
              <a:buNone/>
            </a:pPr>
            <a:r>
              <a:rPr lang="nl-NL" dirty="0"/>
              <a:t>PBL Ruimtelijke verkenningen “Nederland na de transities”</a:t>
            </a:r>
          </a:p>
          <a:p>
            <a:r>
              <a:rPr lang="nl-NL" dirty="0"/>
              <a:t>Onzekerheid over ontwikkelingen</a:t>
            </a:r>
          </a:p>
          <a:p>
            <a:r>
              <a:rPr lang="nl-NL" dirty="0"/>
              <a:t>Diverse maatschappelijke waardenpatronen</a:t>
            </a:r>
          </a:p>
          <a:p>
            <a:r>
              <a:rPr lang="nl-NL" dirty="0"/>
              <a:t>Transities vergen decennia en dus meerdere kabinetsperiodes</a:t>
            </a:r>
          </a:p>
          <a:p>
            <a:r>
              <a:rPr lang="nl-NL" dirty="0" err="1"/>
              <a:t>MvT</a:t>
            </a:r>
            <a:r>
              <a:rPr lang="nl-NL" dirty="0"/>
              <a:t> Omgevingswet: scenario’s gebruiken bij omgevingsvisies</a:t>
            </a:r>
          </a:p>
          <a:p>
            <a:endParaRPr lang="nl-NL" dirty="0">
              <a:highlight>
                <a:srgbClr val="FFFF00"/>
              </a:highlight>
            </a:endParaRPr>
          </a:p>
          <a:p>
            <a:endParaRPr lang="nl-NL" dirty="0"/>
          </a:p>
        </p:txBody>
      </p:sp>
      <p:sp>
        <p:nvSpPr>
          <p:cNvPr id="4" name="Tijdelijke aanduiding voor voettekst 3">
            <a:extLst>
              <a:ext uri="{FF2B5EF4-FFF2-40B4-BE49-F238E27FC236}">
                <a16:creationId xmlns:a16="http://schemas.microsoft.com/office/drawing/2014/main" id="{ACB8455D-5DAF-67FC-40A7-DF52FC33635B}"/>
              </a:ext>
            </a:extLst>
          </p:cNvPr>
          <p:cNvSpPr>
            <a:spLocks noGrp="1"/>
          </p:cNvSpPr>
          <p:nvPr>
            <p:ph type="ftr" sz="quarter" idx="11"/>
          </p:nvPr>
        </p:nvSpPr>
        <p:spPr/>
        <p:txBody>
          <a:bodyPr/>
          <a:lstStyle/>
          <a:p>
            <a:r>
              <a:rPr lang="nl-NL"/>
              <a:t>#NL2050</a:t>
            </a:r>
          </a:p>
        </p:txBody>
      </p:sp>
      <p:pic>
        <p:nvPicPr>
          <p:cNvPr id="11" name="Afbeelding 10">
            <a:extLst>
              <a:ext uri="{FF2B5EF4-FFF2-40B4-BE49-F238E27FC236}">
                <a16:creationId xmlns:a16="http://schemas.microsoft.com/office/drawing/2014/main" id="{1139ED65-3437-B334-E4FB-84CE2DB488E6}"/>
              </a:ext>
            </a:extLst>
          </p:cNvPr>
          <p:cNvPicPr>
            <a:picLocks noChangeAspect="1"/>
          </p:cNvPicPr>
          <p:nvPr/>
        </p:nvPicPr>
        <p:blipFill>
          <a:blip r:embed="rId3"/>
          <a:stretch>
            <a:fillRect/>
          </a:stretch>
        </p:blipFill>
        <p:spPr>
          <a:xfrm>
            <a:off x="5906285" y="0"/>
            <a:ext cx="2258079" cy="743343"/>
          </a:xfrm>
          <a:prstGeom prst="rect">
            <a:avLst/>
          </a:prstGeom>
        </p:spPr>
      </p:pic>
    </p:spTree>
    <p:extLst>
      <p:ext uri="{BB962C8B-B14F-4D97-AF65-F5344CB8AC3E}">
        <p14:creationId xmlns:p14="http://schemas.microsoft.com/office/powerpoint/2010/main" val="2694034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inhoud 22">
            <a:extLst>
              <a:ext uri="{FF2B5EF4-FFF2-40B4-BE49-F238E27FC236}">
                <a16:creationId xmlns:a16="http://schemas.microsoft.com/office/drawing/2014/main" id="{26324106-B4FF-436B-A0B9-33D58DA9789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11624" y="1412776"/>
            <a:ext cx="6732747" cy="5281843"/>
          </a:xfrm>
        </p:spPr>
      </p:pic>
      <p:sp>
        <p:nvSpPr>
          <p:cNvPr id="2" name="Titel 1">
            <a:extLst>
              <a:ext uri="{FF2B5EF4-FFF2-40B4-BE49-F238E27FC236}">
                <a16:creationId xmlns:a16="http://schemas.microsoft.com/office/drawing/2014/main" id="{89F5D85B-0772-40B3-A863-6CF74F7BD728}"/>
              </a:ext>
            </a:extLst>
          </p:cNvPr>
          <p:cNvSpPr>
            <a:spLocks noGrp="1"/>
          </p:cNvSpPr>
          <p:nvPr>
            <p:ph type="title"/>
          </p:nvPr>
        </p:nvSpPr>
        <p:spPr>
          <a:xfrm>
            <a:off x="609600" y="629816"/>
            <a:ext cx="10972800" cy="1143000"/>
          </a:xfrm>
        </p:spPr>
        <p:txBody>
          <a:bodyPr>
            <a:normAutofit/>
          </a:bodyPr>
          <a:lstStyle/>
          <a:p>
            <a:pPr algn="l"/>
            <a:r>
              <a:rPr lang="nl-NL" sz="4000" dirty="0">
                <a:solidFill>
                  <a:schemeClr val="tx2"/>
                </a:solidFill>
              </a:rPr>
              <a:t>Vier NOVI-brede, normatieve scenario’s</a:t>
            </a:r>
          </a:p>
        </p:txBody>
      </p:sp>
      <p:sp>
        <p:nvSpPr>
          <p:cNvPr id="3" name="Tijdelijke aanduiding voor voettekst 2">
            <a:extLst>
              <a:ext uri="{FF2B5EF4-FFF2-40B4-BE49-F238E27FC236}">
                <a16:creationId xmlns:a16="http://schemas.microsoft.com/office/drawing/2014/main" id="{DC753E0F-E023-379B-DB66-087E2C00F05C}"/>
              </a:ext>
            </a:extLst>
          </p:cNvPr>
          <p:cNvSpPr>
            <a:spLocks noGrp="1"/>
          </p:cNvSpPr>
          <p:nvPr>
            <p:ph type="ftr" sz="quarter" idx="11"/>
          </p:nvPr>
        </p:nvSpPr>
        <p:spPr/>
        <p:txBody>
          <a:bodyPr/>
          <a:lstStyle/>
          <a:p>
            <a:r>
              <a:rPr lang="nl-NL"/>
              <a:t>#NL2050</a:t>
            </a:r>
          </a:p>
        </p:txBody>
      </p:sp>
      <p:pic>
        <p:nvPicPr>
          <p:cNvPr id="6" name="Afbeelding 5">
            <a:extLst>
              <a:ext uri="{FF2B5EF4-FFF2-40B4-BE49-F238E27FC236}">
                <a16:creationId xmlns:a16="http://schemas.microsoft.com/office/drawing/2014/main" id="{A232204B-27BF-094F-34B5-A4E732DC2ED2}"/>
              </a:ext>
            </a:extLst>
          </p:cNvPr>
          <p:cNvPicPr>
            <a:picLocks noChangeAspect="1"/>
          </p:cNvPicPr>
          <p:nvPr/>
        </p:nvPicPr>
        <p:blipFill>
          <a:blip r:embed="rId4"/>
          <a:stretch>
            <a:fillRect/>
          </a:stretch>
        </p:blipFill>
        <p:spPr>
          <a:xfrm>
            <a:off x="5906285" y="0"/>
            <a:ext cx="2258079" cy="743343"/>
          </a:xfrm>
          <a:prstGeom prst="rect">
            <a:avLst/>
          </a:prstGeom>
        </p:spPr>
      </p:pic>
    </p:spTree>
    <p:extLst>
      <p:ext uri="{BB962C8B-B14F-4D97-AF65-F5344CB8AC3E}">
        <p14:creationId xmlns:p14="http://schemas.microsoft.com/office/powerpoint/2010/main" val="3033448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5D85B-0772-40B3-A863-6CF74F7BD728}"/>
              </a:ext>
            </a:extLst>
          </p:cNvPr>
          <p:cNvSpPr>
            <a:spLocks noGrp="1"/>
          </p:cNvSpPr>
          <p:nvPr>
            <p:ph type="title"/>
          </p:nvPr>
        </p:nvSpPr>
        <p:spPr>
          <a:xfrm>
            <a:off x="609600" y="629816"/>
            <a:ext cx="11582400" cy="1143000"/>
          </a:xfrm>
        </p:spPr>
        <p:txBody>
          <a:bodyPr>
            <a:noAutofit/>
          </a:bodyPr>
          <a:lstStyle/>
          <a:p>
            <a:pPr algn="l"/>
            <a:br>
              <a:rPr lang="nl-NL" sz="4000" dirty="0">
                <a:solidFill>
                  <a:schemeClr val="tx2"/>
                </a:solidFill>
                <a:highlight>
                  <a:srgbClr val="FFFF00"/>
                </a:highlight>
              </a:rPr>
            </a:br>
            <a:br>
              <a:rPr lang="nl-NL" sz="4000" dirty="0">
                <a:solidFill>
                  <a:schemeClr val="tx2"/>
                </a:solidFill>
                <a:highlight>
                  <a:srgbClr val="FFFF00"/>
                </a:highlight>
              </a:rPr>
            </a:br>
            <a:r>
              <a:rPr lang="nl-NL" sz="4000" b="1" dirty="0">
                <a:solidFill>
                  <a:schemeClr val="tx2"/>
                </a:solidFill>
              </a:rPr>
              <a:t>De vier scenario’s: enkele hoofdkenmerken</a:t>
            </a:r>
            <a:br>
              <a:rPr lang="nl-NL" sz="4000" b="1" dirty="0">
                <a:solidFill>
                  <a:schemeClr val="tx2"/>
                </a:solidFill>
              </a:rPr>
            </a:br>
            <a:endParaRPr lang="nl-NL" sz="4000" b="1" dirty="0">
              <a:solidFill>
                <a:schemeClr val="tx2"/>
              </a:solidFill>
            </a:endParaRPr>
          </a:p>
        </p:txBody>
      </p:sp>
      <p:sp>
        <p:nvSpPr>
          <p:cNvPr id="3" name="Tijdelijke aanduiding voor inhoud 2">
            <a:extLst>
              <a:ext uri="{FF2B5EF4-FFF2-40B4-BE49-F238E27FC236}">
                <a16:creationId xmlns:a16="http://schemas.microsoft.com/office/drawing/2014/main" id="{26746597-C688-4B96-B9A8-F42E85E99EB9}"/>
              </a:ext>
            </a:extLst>
          </p:cNvPr>
          <p:cNvSpPr>
            <a:spLocks noGrp="1"/>
          </p:cNvSpPr>
          <p:nvPr>
            <p:ph idx="1"/>
          </p:nvPr>
        </p:nvSpPr>
        <p:spPr/>
        <p:txBody>
          <a:bodyPr>
            <a:normAutofit/>
          </a:bodyPr>
          <a:lstStyle/>
          <a:p>
            <a:endParaRPr lang="nl-NL" dirty="0"/>
          </a:p>
          <a:p>
            <a:endParaRPr lang="nl-NL" dirty="0"/>
          </a:p>
        </p:txBody>
      </p:sp>
      <p:sp>
        <p:nvSpPr>
          <p:cNvPr id="4" name="Tijdelijke aanduiding voor voettekst 3">
            <a:extLst>
              <a:ext uri="{FF2B5EF4-FFF2-40B4-BE49-F238E27FC236}">
                <a16:creationId xmlns:a16="http://schemas.microsoft.com/office/drawing/2014/main" id="{ACB8455D-5DAF-67FC-40A7-DF52FC33635B}"/>
              </a:ext>
            </a:extLst>
          </p:cNvPr>
          <p:cNvSpPr>
            <a:spLocks noGrp="1"/>
          </p:cNvSpPr>
          <p:nvPr>
            <p:ph type="ftr" sz="quarter" idx="11"/>
          </p:nvPr>
        </p:nvSpPr>
        <p:spPr/>
        <p:txBody>
          <a:bodyPr/>
          <a:lstStyle/>
          <a:p>
            <a:r>
              <a:rPr lang="nl-NL"/>
              <a:t>#NL2050</a:t>
            </a:r>
          </a:p>
        </p:txBody>
      </p:sp>
      <p:pic>
        <p:nvPicPr>
          <p:cNvPr id="6" name="Afbeelding 5">
            <a:extLst>
              <a:ext uri="{FF2B5EF4-FFF2-40B4-BE49-F238E27FC236}">
                <a16:creationId xmlns:a16="http://schemas.microsoft.com/office/drawing/2014/main" id="{B7121545-E8EF-365E-20DF-EBFE78F2463A}"/>
              </a:ext>
            </a:extLst>
          </p:cNvPr>
          <p:cNvPicPr>
            <a:picLocks noChangeAspect="1"/>
          </p:cNvPicPr>
          <p:nvPr/>
        </p:nvPicPr>
        <p:blipFill>
          <a:blip r:embed="rId3"/>
          <a:stretch>
            <a:fillRect/>
          </a:stretch>
        </p:blipFill>
        <p:spPr>
          <a:xfrm>
            <a:off x="5906285" y="0"/>
            <a:ext cx="2258079" cy="743343"/>
          </a:xfrm>
          <a:prstGeom prst="rect">
            <a:avLst/>
          </a:prstGeom>
        </p:spPr>
      </p:pic>
    </p:spTree>
    <p:extLst>
      <p:ext uri="{BB962C8B-B14F-4D97-AF65-F5344CB8AC3E}">
        <p14:creationId xmlns:p14="http://schemas.microsoft.com/office/powerpoint/2010/main" val="1820331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afiek&#10;&#10;Automatisch gegenereerde beschrijving">
            <a:extLst>
              <a:ext uri="{FF2B5EF4-FFF2-40B4-BE49-F238E27FC236}">
                <a16:creationId xmlns:a16="http://schemas.microsoft.com/office/drawing/2014/main" id="{320F3765-D83C-56FF-F90D-82FA0A62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 y="0"/>
            <a:ext cx="12191131" cy="6858000"/>
          </a:xfrm>
          <a:prstGeom prst="rect">
            <a:avLst/>
          </a:prstGeom>
        </p:spPr>
      </p:pic>
      <p:sp>
        <p:nvSpPr>
          <p:cNvPr id="2" name="Tijdelijke aanduiding voor voettekst 3">
            <a:extLst>
              <a:ext uri="{FF2B5EF4-FFF2-40B4-BE49-F238E27FC236}">
                <a16:creationId xmlns:a16="http://schemas.microsoft.com/office/drawing/2014/main" id="{D8B0A749-907A-58FB-1CBF-0D1899F3FE48}"/>
              </a:ext>
            </a:extLst>
          </p:cNvPr>
          <p:cNvSpPr>
            <a:spLocks noGrp="1"/>
          </p:cNvSpPr>
          <p:nvPr>
            <p:ph type="ftr" sz="quarter" idx="11"/>
          </p:nvPr>
        </p:nvSpPr>
        <p:spPr>
          <a:xfrm>
            <a:off x="4165600" y="6356355"/>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a:ea typeface="+mn-ea"/>
                <a:cs typeface="+mn-cs"/>
              </a:rPr>
              <a:t>#NL2050</a:t>
            </a:r>
          </a:p>
        </p:txBody>
      </p:sp>
      <p:pic>
        <p:nvPicPr>
          <p:cNvPr id="5" name="Afbeelding 4">
            <a:extLst>
              <a:ext uri="{FF2B5EF4-FFF2-40B4-BE49-F238E27FC236}">
                <a16:creationId xmlns:a16="http://schemas.microsoft.com/office/drawing/2014/main" id="{DA820668-A4EC-AE21-F8F5-3B73BBA9C2F2}"/>
              </a:ext>
            </a:extLst>
          </p:cNvPr>
          <p:cNvPicPr>
            <a:picLocks noChangeAspect="1"/>
          </p:cNvPicPr>
          <p:nvPr/>
        </p:nvPicPr>
        <p:blipFill>
          <a:blip r:embed="rId4"/>
          <a:stretch>
            <a:fillRect/>
          </a:stretch>
        </p:blipFill>
        <p:spPr>
          <a:xfrm>
            <a:off x="5906285" y="0"/>
            <a:ext cx="2258079" cy="743343"/>
          </a:xfrm>
          <a:prstGeom prst="rect">
            <a:avLst/>
          </a:prstGeom>
        </p:spPr>
      </p:pic>
    </p:spTree>
    <p:extLst>
      <p:ext uri="{BB962C8B-B14F-4D97-AF65-F5344CB8AC3E}">
        <p14:creationId xmlns:p14="http://schemas.microsoft.com/office/powerpoint/2010/main" val="255840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afiek&#10;&#10;Automatisch gegenereerde beschrijving">
            <a:extLst>
              <a:ext uri="{FF2B5EF4-FFF2-40B4-BE49-F238E27FC236}">
                <a16:creationId xmlns:a16="http://schemas.microsoft.com/office/drawing/2014/main" id="{A15CFB12-83C7-CFE7-5070-444A460C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 y="0"/>
            <a:ext cx="12191131" cy="6858000"/>
          </a:xfrm>
          <a:prstGeom prst="rect">
            <a:avLst/>
          </a:prstGeom>
        </p:spPr>
      </p:pic>
      <p:sp>
        <p:nvSpPr>
          <p:cNvPr id="2" name="Tijdelijke aanduiding voor voettekst 3">
            <a:extLst>
              <a:ext uri="{FF2B5EF4-FFF2-40B4-BE49-F238E27FC236}">
                <a16:creationId xmlns:a16="http://schemas.microsoft.com/office/drawing/2014/main" id="{A16C4B0A-BF9B-BFD4-ACA5-BC504A32639A}"/>
              </a:ext>
            </a:extLst>
          </p:cNvPr>
          <p:cNvSpPr>
            <a:spLocks noGrp="1"/>
          </p:cNvSpPr>
          <p:nvPr>
            <p:ph type="ftr" sz="quarter" idx="11"/>
          </p:nvPr>
        </p:nvSpPr>
        <p:spPr>
          <a:xfrm>
            <a:off x="4165600" y="6356355"/>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a:ea typeface="+mn-ea"/>
                <a:cs typeface="+mn-cs"/>
              </a:rPr>
              <a:t>#NL2050</a:t>
            </a:r>
          </a:p>
        </p:txBody>
      </p:sp>
      <p:pic>
        <p:nvPicPr>
          <p:cNvPr id="3" name="Afbeelding 2">
            <a:extLst>
              <a:ext uri="{FF2B5EF4-FFF2-40B4-BE49-F238E27FC236}">
                <a16:creationId xmlns:a16="http://schemas.microsoft.com/office/drawing/2014/main" id="{C715659A-DF83-4618-D55A-8ED1C44D5613}"/>
              </a:ext>
            </a:extLst>
          </p:cNvPr>
          <p:cNvPicPr>
            <a:picLocks noChangeAspect="1"/>
          </p:cNvPicPr>
          <p:nvPr/>
        </p:nvPicPr>
        <p:blipFill>
          <a:blip r:embed="rId4"/>
          <a:stretch>
            <a:fillRect/>
          </a:stretch>
        </p:blipFill>
        <p:spPr>
          <a:xfrm>
            <a:off x="5906285" y="0"/>
            <a:ext cx="2258079" cy="743343"/>
          </a:xfrm>
          <a:prstGeom prst="rect">
            <a:avLst/>
          </a:prstGeom>
        </p:spPr>
      </p:pic>
    </p:spTree>
    <p:extLst>
      <p:ext uri="{BB962C8B-B14F-4D97-AF65-F5344CB8AC3E}">
        <p14:creationId xmlns:p14="http://schemas.microsoft.com/office/powerpoint/2010/main" val="427969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afiek&#10;&#10;Automatisch gegenereerde beschrijving">
            <a:extLst>
              <a:ext uri="{FF2B5EF4-FFF2-40B4-BE49-F238E27FC236}">
                <a16:creationId xmlns:a16="http://schemas.microsoft.com/office/drawing/2014/main" id="{7B4DBA0B-AC09-CBFA-9780-DD4418016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 y="0"/>
            <a:ext cx="12191131" cy="6858000"/>
          </a:xfrm>
          <a:prstGeom prst="rect">
            <a:avLst/>
          </a:prstGeom>
        </p:spPr>
      </p:pic>
      <p:sp>
        <p:nvSpPr>
          <p:cNvPr id="2" name="Tijdelijke aanduiding voor voettekst 3">
            <a:extLst>
              <a:ext uri="{FF2B5EF4-FFF2-40B4-BE49-F238E27FC236}">
                <a16:creationId xmlns:a16="http://schemas.microsoft.com/office/drawing/2014/main" id="{450555F6-E767-5540-0D52-31A17BAB6253}"/>
              </a:ext>
            </a:extLst>
          </p:cNvPr>
          <p:cNvSpPr>
            <a:spLocks noGrp="1"/>
          </p:cNvSpPr>
          <p:nvPr>
            <p:ph type="ftr" sz="quarter" idx="11"/>
          </p:nvPr>
        </p:nvSpPr>
        <p:spPr>
          <a:xfrm>
            <a:off x="4165600" y="6356355"/>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a:ea typeface="+mn-ea"/>
                <a:cs typeface="+mn-cs"/>
              </a:rPr>
              <a:t>#NL2050</a:t>
            </a:r>
          </a:p>
        </p:txBody>
      </p:sp>
      <p:pic>
        <p:nvPicPr>
          <p:cNvPr id="3" name="Afbeelding 2">
            <a:extLst>
              <a:ext uri="{FF2B5EF4-FFF2-40B4-BE49-F238E27FC236}">
                <a16:creationId xmlns:a16="http://schemas.microsoft.com/office/drawing/2014/main" id="{3C8008F5-7A96-8120-C868-7D94C52B3F08}"/>
              </a:ext>
            </a:extLst>
          </p:cNvPr>
          <p:cNvPicPr>
            <a:picLocks noChangeAspect="1"/>
          </p:cNvPicPr>
          <p:nvPr/>
        </p:nvPicPr>
        <p:blipFill>
          <a:blip r:embed="rId4"/>
          <a:stretch>
            <a:fillRect/>
          </a:stretch>
        </p:blipFill>
        <p:spPr>
          <a:xfrm>
            <a:off x="5906285" y="0"/>
            <a:ext cx="2258079" cy="743343"/>
          </a:xfrm>
          <a:prstGeom prst="rect">
            <a:avLst/>
          </a:prstGeom>
        </p:spPr>
      </p:pic>
    </p:spTree>
    <p:extLst>
      <p:ext uri="{BB962C8B-B14F-4D97-AF65-F5344CB8AC3E}">
        <p14:creationId xmlns:p14="http://schemas.microsoft.com/office/powerpoint/2010/main" val="309950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diagram&#10;&#10;Automatisch gegenereerde beschrijving">
            <a:extLst>
              <a:ext uri="{FF2B5EF4-FFF2-40B4-BE49-F238E27FC236}">
                <a16:creationId xmlns:a16="http://schemas.microsoft.com/office/drawing/2014/main" id="{D05716BF-D506-30CE-2C07-00800E410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 y="0"/>
            <a:ext cx="12191131" cy="6858000"/>
          </a:xfrm>
          <a:prstGeom prst="rect">
            <a:avLst/>
          </a:prstGeom>
        </p:spPr>
      </p:pic>
      <p:sp>
        <p:nvSpPr>
          <p:cNvPr id="2" name="Tijdelijke aanduiding voor voettekst 3">
            <a:extLst>
              <a:ext uri="{FF2B5EF4-FFF2-40B4-BE49-F238E27FC236}">
                <a16:creationId xmlns:a16="http://schemas.microsoft.com/office/drawing/2014/main" id="{2A116D79-A254-B3F5-8030-8AAC20DDA0CF}"/>
              </a:ext>
            </a:extLst>
          </p:cNvPr>
          <p:cNvSpPr>
            <a:spLocks noGrp="1"/>
          </p:cNvSpPr>
          <p:nvPr>
            <p:ph type="ftr" sz="quarter" idx="11"/>
          </p:nvPr>
        </p:nvSpPr>
        <p:spPr>
          <a:xfrm>
            <a:off x="4165600" y="6356355"/>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a:ea typeface="+mn-ea"/>
                <a:cs typeface="+mn-cs"/>
              </a:rPr>
              <a:t>#NL2050</a:t>
            </a:r>
          </a:p>
        </p:txBody>
      </p:sp>
      <p:pic>
        <p:nvPicPr>
          <p:cNvPr id="3" name="Afbeelding 2">
            <a:extLst>
              <a:ext uri="{FF2B5EF4-FFF2-40B4-BE49-F238E27FC236}">
                <a16:creationId xmlns:a16="http://schemas.microsoft.com/office/drawing/2014/main" id="{16F8BF82-7C85-8327-A9E8-C916DD3B107D}"/>
              </a:ext>
            </a:extLst>
          </p:cNvPr>
          <p:cNvPicPr>
            <a:picLocks noChangeAspect="1"/>
          </p:cNvPicPr>
          <p:nvPr/>
        </p:nvPicPr>
        <p:blipFill>
          <a:blip r:embed="rId4"/>
          <a:stretch>
            <a:fillRect/>
          </a:stretch>
        </p:blipFill>
        <p:spPr>
          <a:xfrm>
            <a:off x="5906285" y="0"/>
            <a:ext cx="2258079" cy="743343"/>
          </a:xfrm>
          <a:prstGeom prst="rect">
            <a:avLst/>
          </a:prstGeom>
        </p:spPr>
      </p:pic>
    </p:spTree>
    <p:extLst>
      <p:ext uri="{BB962C8B-B14F-4D97-AF65-F5344CB8AC3E}">
        <p14:creationId xmlns:p14="http://schemas.microsoft.com/office/powerpoint/2010/main" val="415959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dirty="0"/>
        </a:defPPr>
      </a:lstStyle>
    </a:txDef>
  </a:objectDefaults>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683</Words>
  <Application>Microsoft Office PowerPoint</Application>
  <PresentationFormat>Breedbeeld</PresentationFormat>
  <Paragraphs>89</Paragraphs>
  <Slides>17</Slides>
  <Notes>14</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17</vt:i4>
      </vt:variant>
    </vt:vector>
  </HeadingPairs>
  <TitlesOfParts>
    <vt:vector size="22" baseType="lpstr">
      <vt:lpstr>Arial</vt:lpstr>
      <vt:lpstr>Calibri</vt:lpstr>
      <vt:lpstr>Calibri Light</vt:lpstr>
      <vt:lpstr>Office Theme</vt:lpstr>
      <vt:lpstr>Aangepast ontwerp</vt:lpstr>
      <vt:lpstr> Ruimtelijke Verkenning 2023 Vier scenario’s voor de inrichting van Nederland in 2050  NOVI-conferentie, 10 mei 2023 Rienk Kuiper, Ed Dammers, Kersten Nabielek   #NL2050 </vt:lpstr>
      <vt:lpstr>Belangrijkste onderzoeksvragen</vt:lpstr>
      <vt:lpstr>Nut &amp; noodzaak  van scenario’s</vt:lpstr>
      <vt:lpstr>Vier NOVI-brede, normatieve scenario’s</vt:lpstr>
      <vt:lpstr>  De vier scenario’s: enkele hoofdkenmerken </vt:lpstr>
      <vt:lpstr>PowerPoint-presentatie</vt:lpstr>
      <vt:lpstr>PowerPoint-presentatie</vt:lpstr>
      <vt:lpstr>PowerPoint-presentatie</vt:lpstr>
      <vt:lpstr>PowerPoint-presentatie</vt:lpstr>
      <vt:lpstr>Condities</vt:lpstr>
      <vt:lpstr>PowerPoint-presentatie</vt:lpstr>
      <vt:lpstr>PowerPoint-presentatie</vt:lpstr>
      <vt:lpstr>PowerPoint-presentatie</vt:lpstr>
      <vt:lpstr>PowerPoint-presentatie</vt:lpstr>
      <vt:lpstr>Scenario’s toepassen in de beleidspraktijk</vt:lpstr>
      <vt:lpstr>Workshop 1</vt:lpstr>
      <vt:lpstr>Workshop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Ruimtelijke Verkenning 2023</dc:title>
  <dc:creator>Kuiper, Rienk</dc:creator>
  <cp:lastModifiedBy>Theos, Brigitte</cp:lastModifiedBy>
  <cp:revision>948</cp:revision>
  <dcterms:created xsi:type="dcterms:W3CDTF">2021-05-29T12:07:34Z</dcterms:created>
  <dcterms:modified xsi:type="dcterms:W3CDTF">2023-06-15T11:34:08Z</dcterms:modified>
</cp:coreProperties>
</file>